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90" r:id="rId33"/>
    <p:sldId id="291" r:id="rId34"/>
    <p:sldId id="292" r:id="rId35"/>
    <p:sldId id="293" r:id="rId36"/>
    <p:sldId id="294" r:id="rId37"/>
    <p:sldId id="295" r:id="rId38"/>
    <p:sldId id="296" r:id="rId39"/>
    <p:sldId id="297" r:id="rId40"/>
  </p:sldIdLst>
  <p:sldSz cx="9144000" cy="5143500" type="screen16x9"/>
  <p:notesSz cx="6858000" cy="9144000"/>
  <p:embeddedFontLst>
    <p:embeddedFont>
      <p:font typeface="Mulish" pitchFamily="2" charset="77"/>
      <p:regular r:id="rId42"/>
      <p:bold r:id="rId43"/>
      <p:italic r:id="rId44"/>
      <p:boldItalic r:id="rId45"/>
    </p:embeddedFont>
    <p:embeddedFont>
      <p:font typeface="Mulish Medium" pitchFamily="2" charset="77"/>
      <p:regular r:id="rId46"/>
      <p:bold r:id="rId47"/>
      <p:italic r:id="rId48"/>
      <p:boldItalic r:id="rId49"/>
    </p:embeddedFont>
    <p:embeddedFont>
      <p:font typeface="Nunito Light" panose="020F0302020204030204" pitchFamily="34" charset="0"/>
      <p:regular r:id="rId50"/>
      <p:italic r:id="rId51"/>
    </p:embeddedFont>
    <p:embeddedFont>
      <p:font typeface="Oswald" pitchFamily="2" charset="77"/>
      <p:regular r:id="rId52"/>
      <p:bold r:id="rId53"/>
    </p:embeddedFont>
    <p:embeddedFont>
      <p:font typeface="Oswald Light" panose="020F0302020204030204" pitchFamily="34" charset="0"/>
      <p:regular r:id="rId54"/>
      <p:bold r:id="rId55"/>
    </p:embeddedFont>
    <p:embeddedFont>
      <p:font typeface="Oswald Medium" panose="020F0502020204030204" pitchFamily="34" charset="0"/>
      <p:regular r:id="rId56"/>
      <p:bold r:id="rId57"/>
    </p:embeddedFont>
    <p:embeddedFont>
      <p:font typeface="Raleway" pitchFamily="2" charset="77"/>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hPpzXdqreeo6DNU6CP53Nbrhgkr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D3235F-A799-4E72-9292-FF4AA3AE5208}">
  <a:tblStyle styleId="{F5D3235F-A799-4E72-9292-FF4AA3AE520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161" d="100"/>
          <a:sy n="161" d="100"/>
        </p:scale>
        <p:origin x="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Jonas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bc98a5bdb1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2bc98a5bdb1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Louie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bd11f867c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bd11f867c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Louie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6aa100e94c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6aa100e94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Louie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6aa100e94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6aa100e94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Louie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bdd6e5e88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bdd6e5e88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Tuhina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bdf2060956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bdf206095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Tuhina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bc98a5bdb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2bc98a5bdb1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bd8125d26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bd8125d26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Tommy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bd13bb09a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bd13bb09a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Tommy</a:t>
            </a:r>
            <a:endParaRPr/>
          </a:p>
          <a:p>
            <a:pPr marL="0" lvl="0" indent="0" algn="l" rtl="0">
              <a:spcBef>
                <a:spcPts val="0"/>
              </a:spcBef>
              <a:spcAft>
                <a:spcPts val="0"/>
              </a:spcAft>
              <a:buNone/>
            </a:pPr>
            <a:endParaRPr/>
          </a:p>
          <a:p>
            <a:pPr marL="0" lvl="0" indent="0" algn="l" rtl="0">
              <a:spcBef>
                <a:spcPts val="0"/>
              </a:spcBef>
              <a:spcAft>
                <a:spcPts val="0"/>
              </a:spcAft>
              <a:buNone/>
            </a:pPr>
            <a:r>
              <a:rPr lang="en"/>
              <a:t>Time Dimension:</a:t>
            </a:r>
            <a:endParaRPr/>
          </a:p>
          <a:p>
            <a:pPr marL="0" lvl="0" indent="0" algn="l" rtl="0">
              <a:spcBef>
                <a:spcPts val="0"/>
              </a:spcBef>
              <a:spcAft>
                <a:spcPts val="0"/>
              </a:spcAft>
              <a:buNone/>
            </a:pPr>
            <a:r>
              <a:rPr lang="en"/>
              <a:t>Location Dimension: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following dimensions have very specific use cases</a:t>
            </a:r>
            <a:endParaRPr/>
          </a:p>
          <a:p>
            <a:pPr marL="0" lvl="0" indent="0" algn="l" rtl="0">
              <a:spcBef>
                <a:spcPts val="0"/>
              </a:spcBef>
              <a:spcAft>
                <a:spcPts val="0"/>
              </a:spcAft>
              <a:buNone/>
            </a:pPr>
            <a:endParaRPr/>
          </a:p>
          <a:p>
            <a:pPr marL="0" lvl="0" indent="0" algn="l" rtl="0">
              <a:spcBef>
                <a:spcPts val="0"/>
              </a:spcBef>
              <a:spcAft>
                <a:spcPts val="0"/>
              </a:spcAft>
              <a:buNone/>
            </a:pPr>
            <a:r>
              <a:rPr lang="en"/>
              <a:t>Vendor Dimension:</a:t>
            </a:r>
            <a:endParaRPr/>
          </a:p>
          <a:p>
            <a:pPr marL="0" lvl="0" indent="0" algn="l" rtl="0">
              <a:spcBef>
                <a:spcPts val="0"/>
              </a:spcBef>
              <a:spcAft>
                <a:spcPts val="0"/>
              </a:spcAft>
              <a:buNone/>
            </a:pPr>
            <a:r>
              <a:rPr lang="en"/>
              <a:t>Rate Dimension:</a:t>
            </a:r>
            <a:endParaRPr/>
          </a:p>
          <a:p>
            <a:pPr marL="0" lvl="0" indent="0" algn="l" rtl="0">
              <a:spcBef>
                <a:spcPts val="0"/>
              </a:spcBef>
              <a:spcAft>
                <a:spcPts val="0"/>
              </a:spcAft>
              <a:buNone/>
            </a:pPr>
            <a:r>
              <a:rPr lang="en"/>
              <a:t>Payment Dimension:</a:t>
            </a:r>
            <a:endParaRPr/>
          </a:p>
          <a:p>
            <a:pPr marL="0" lvl="0" indent="0" algn="l" rtl="0">
              <a:spcBef>
                <a:spcPts val="0"/>
              </a:spcBef>
              <a:spcAft>
                <a:spcPts val="0"/>
              </a:spcAft>
              <a:buNone/>
            </a:pPr>
            <a:endParaRPr/>
          </a:p>
          <a:p>
            <a:pPr marL="0" lvl="0" indent="0" algn="l" rtl="0">
              <a:spcBef>
                <a:spcPts val="0"/>
              </a:spcBef>
              <a:spcAft>
                <a:spcPts val="0"/>
              </a:spcAft>
              <a:buNone/>
            </a:pPr>
            <a:r>
              <a:rPr lang="en"/>
              <a:t>They are important to accomplish our goals, but not related to each other enough to justify grouping them. Keeping them as dimension tables also saves storage as opposed to keeping the information in the Fact Table.</a:t>
            </a:r>
            <a:endParaRPr/>
          </a:p>
          <a:p>
            <a:pPr marL="0" lvl="0" indent="0" algn="l" rtl="0">
              <a:spcBef>
                <a:spcPts val="0"/>
              </a:spcBef>
              <a:spcAft>
                <a:spcPts val="0"/>
              </a:spcAft>
              <a:buNone/>
            </a:pPr>
            <a:endParaRPr/>
          </a:p>
          <a:p>
            <a:pPr marL="0" lvl="0" indent="0" algn="l" rtl="0">
              <a:spcBef>
                <a:spcPts val="0"/>
              </a:spcBef>
              <a:spcAft>
                <a:spcPts val="0"/>
              </a:spcAft>
              <a:buNone/>
            </a:pPr>
            <a:r>
              <a:rPr lang="en"/>
              <a:t>CHECK TUHINAS NOTES IN THE PROJECT DOCUMENT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bc98a5bdb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2bc98a5bdb1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jonas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bf16aff4dc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bf16aff4dc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Jonas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bf16aff4dc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bf16aff4d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Cases mainly seen in Harlem and Upper East Side North/South, though this is expected since those locations in Upper Manhattan have higher volumes of rides overall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6a9de1b8f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6a9de1b8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Illustrates the the connection between pick up and drop off zone relative to store and forward percentage. Select a pickup zone, and the rest of the dashboard filters to show the related drop off zones with their respective store and forward percentages. This helps us to identify zones where network issues are common for the purpose of infrastructure advocacy.</a:t>
            </a:r>
            <a:endParaRPr/>
          </a:p>
          <a:p>
            <a:pPr marL="0" lvl="0" indent="0" algn="l" rtl="0">
              <a:spcBef>
                <a:spcPts val="0"/>
              </a:spcBef>
              <a:spcAft>
                <a:spcPts val="0"/>
              </a:spcAft>
              <a:buNone/>
            </a:pPr>
            <a:endParaRPr/>
          </a:p>
          <a:p>
            <a:pPr marL="0" lvl="0" indent="0" algn="l" rtl="0">
              <a:spcBef>
                <a:spcPts val="0"/>
              </a:spcBef>
              <a:spcAft>
                <a:spcPts val="0"/>
              </a:spcAft>
              <a:buNone/>
            </a:pPr>
            <a:r>
              <a:rPr lang="en"/>
              <a:t>Jonas/Louie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bf16aff4dc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bf16aff4d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Findings: Early mornings had the highest avg revenue per trip, usually in the beginning and end of the week (Saturday, Sunday, Monday), but those days actually had fewer trips overall when compared to the rest of the week; may be driving due to work and therefore collecting a higher base fare and more surcharges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6a9de1b8f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6a9de1b8f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pair of graphics depicts average revenue by colored by average trip count. The first graphic shows days of week per hour, and the second graphic shows hours of the day per day of week. These graphics help us find times of day with low demand and above average fare.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Jonas/Louie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bf16aff4d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bf16aff4dc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Manhattan zones had higher demand across all months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6a9de1b8f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6a9de1b8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static map used to highlight the zones of highest demand by total trip count (including pickup and dropoff). We could distribute this map to our customers to help them find consistent work, or find higher fare in areas with less supply.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Jonas/Louie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6a9de1b8f3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6a9de1b8f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Manhattan has higher trip volume, most likely because they have more trips out of the other boroughs overal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6a9de1b8f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6a9de1b8f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map depicts the seasonality of average tip percentage by zone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Jonas/Louie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bf16aff4dc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bf16aff4dc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Tommy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jonas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6aa100e94c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6aa100e94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Tommy’s Query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be5cc73ca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be5cc73ca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Tommy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bc98a5bdb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bc98a5bdb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Tuhina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bc98a5bdb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2bc98a5bdb1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Louie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6a9de1b8f3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6a9de1b8f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Louie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6a9de1b8f3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6a9de1b8f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Louie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6a9de1b8f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6a9de1b8f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Louie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6a9de1b8f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6a9de1b8f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Louie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6a9de1b8f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6a9de1b8f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Louie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bf16aff4d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bf16aff4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jonas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bdf206095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bdf206095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jonas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bc98a5bdb1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2bc98a5bdb1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jonas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bdf206095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bdf206095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jonas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bd11f867c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bd11f867c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jonas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bdd6e5e88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bdd6e5e8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Louie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43"/>
          <p:cNvSpPr txBox="1">
            <a:spLocks noGrp="1"/>
          </p:cNvSpPr>
          <p:nvPr>
            <p:ph type="ctrTitle"/>
          </p:nvPr>
        </p:nvSpPr>
        <p:spPr>
          <a:xfrm>
            <a:off x="713225" y="852100"/>
            <a:ext cx="4593000" cy="187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43"/>
          <p:cNvSpPr txBox="1">
            <a:spLocks noGrp="1"/>
          </p:cNvSpPr>
          <p:nvPr>
            <p:ph type="subTitle" idx="1"/>
          </p:nvPr>
        </p:nvSpPr>
        <p:spPr>
          <a:xfrm>
            <a:off x="713225" y="3910963"/>
            <a:ext cx="2338500" cy="604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52"/>
          <p:cNvSpPr txBox="1">
            <a:spLocks noGrp="1"/>
          </p:cNvSpPr>
          <p:nvPr>
            <p:ph type="title" hasCustomPrompt="1"/>
          </p:nvPr>
        </p:nvSpPr>
        <p:spPr>
          <a:xfrm>
            <a:off x="3253825" y="654550"/>
            <a:ext cx="4982700" cy="114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60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74" name="Google Shape;74;p52"/>
          <p:cNvSpPr txBox="1">
            <a:spLocks noGrp="1"/>
          </p:cNvSpPr>
          <p:nvPr>
            <p:ph type="subTitle" idx="1"/>
          </p:nvPr>
        </p:nvSpPr>
        <p:spPr>
          <a:xfrm>
            <a:off x="3253825" y="1992788"/>
            <a:ext cx="4982700" cy="37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75"/>
        <p:cNvGrpSpPr/>
        <p:nvPr/>
      </p:nvGrpSpPr>
      <p:grpSpPr>
        <a:xfrm>
          <a:off x="0" y="0"/>
          <a:ext cx="0" cy="0"/>
          <a:chOff x="0" y="0"/>
          <a:chExt cx="0" cy="0"/>
        </a:xfrm>
      </p:grpSpPr>
      <p:sp>
        <p:nvSpPr>
          <p:cNvPr id="76" name="Google Shape;76;p53"/>
          <p:cNvSpPr txBox="1">
            <a:spLocks noGrp="1"/>
          </p:cNvSpPr>
          <p:nvPr>
            <p:ph type="title"/>
          </p:nvPr>
        </p:nvSpPr>
        <p:spPr>
          <a:xfrm>
            <a:off x="4603749" y="1562013"/>
            <a:ext cx="29754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77" name="Google Shape;77;p53"/>
          <p:cNvSpPr txBox="1">
            <a:spLocks noGrp="1"/>
          </p:cNvSpPr>
          <p:nvPr>
            <p:ph type="subTitle" idx="1"/>
          </p:nvPr>
        </p:nvSpPr>
        <p:spPr>
          <a:xfrm>
            <a:off x="4603750" y="2280388"/>
            <a:ext cx="2975400" cy="130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8"/>
        <p:cNvGrpSpPr/>
        <p:nvPr/>
      </p:nvGrpSpPr>
      <p:grpSpPr>
        <a:xfrm>
          <a:off x="0" y="0"/>
          <a:ext cx="0" cy="0"/>
          <a:chOff x="0" y="0"/>
          <a:chExt cx="0" cy="0"/>
        </a:xfrm>
      </p:grpSpPr>
      <p:sp>
        <p:nvSpPr>
          <p:cNvPr id="79" name="Google Shape;79;p54"/>
          <p:cNvSpPr txBox="1">
            <a:spLocks noGrp="1"/>
          </p:cNvSpPr>
          <p:nvPr>
            <p:ph type="title"/>
          </p:nvPr>
        </p:nvSpPr>
        <p:spPr>
          <a:xfrm>
            <a:off x="3982675" y="991525"/>
            <a:ext cx="4448100" cy="1058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300"/>
              <a:buNone/>
              <a:defRPr sz="6000"/>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80" name="Google Shape;80;p54"/>
          <p:cNvSpPr txBox="1">
            <a:spLocks noGrp="1"/>
          </p:cNvSpPr>
          <p:nvPr>
            <p:ph type="subTitle" idx="1"/>
          </p:nvPr>
        </p:nvSpPr>
        <p:spPr>
          <a:xfrm>
            <a:off x="3982675" y="1790950"/>
            <a:ext cx="4448100" cy="1058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1" name="Google Shape;81;p54"/>
          <p:cNvSpPr txBox="1"/>
          <p:nvPr/>
        </p:nvSpPr>
        <p:spPr>
          <a:xfrm>
            <a:off x="5158500" y="3377675"/>
            <a:ext cx="3272400" cy="6849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300"/>
              </a:spcBef>
              <a:spcAft>
                <a:spcPts val="0"/>
              </a:spcAft>
              <a:buClr>
                <a:srgbClr val="000000"/>
              </a:buClr>
              <a:buSzPts val="1000"/>
              <a:buFont typeface="Arial"/>
              <a:buNone/>
            </a:pPr>
            <a:r>
              <a:rPr lang="en" sz="1000" b="0" i="0" u="none" strike="noStrike" cap="none">
                <a:solidFill>
                  <a:schemeClr val="dk1"/>
                </a:solidFill>
                <a:latin typeface="Mulish Medium"/>
                <a:ea typeface="Mulish Medium"/>
                <a:cs typeface="Mulish Medium"/>
                <a:sym typeface="Mulish Medium"/>
              </a:rPr>
              <a:t>CREDITS: This presentation template was created by</a:t>
            </a:r>
            <a:r>
              <a:rPr lang="en" sz="1000" b="1" i="0" u="none" strike="noStrike" cap="none">
                <a:solidFill>
                  <a:schemeClr val="dk1"/>
                </a:solidFill>
                <a:latin typeface="Mulish"/>
                <a:ea typeface="Mulish"/>
                <a:cs typeface="Mulish"/>
                <a:sym typeface="Mulish"/>
              </a:rPr>
              <a:t> </a:t>
            </a:r>
            <a:r>
              <a:rPr lang="en" sz="1000" b="1" i="0" u="sng" strike="noStrike" cap="none">
                <a:solidFill>
                  <a:schemeClr val="hlink"/>
                </a:solidFill>
                <a:latin typeface="Mulish"/>
                <a:ea typeface="Mulish"/>
                <a:cs typeface="Mulish"/>
                <a:sym typeface="Mulish"/>
                <a:hlinkClick r:id="rId2"/>
              </a:rPr>
              <a:t>Slidesgo</a:t>
            </a:r>
            <a:r>
              <a:rPr lang="en" sz="1000" b="0" i="0" u="none" strike="noStrike" cap="none">
                <a:solidFill>
                  <a:schemeClr val="dk1"/>
                </a:solidFill>
                <a:latin typeface="Mulish Medium"/>
                <a:ea typeface="Mulish Medium"/>
                <a:cs typeface="Mulish Medium"/>
                <a:sym typeface="Mulish Medium"/>
              </a:rPr>
              <a:t>, and includes icons by </a:t>
            </a:r>
            <a:r>
              <a:rPr lang="en" sz="1000" b="1" i="0" u="sng" strike="noStrike" cap="none">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000" b="0" i="0" u="none" strike="noStrike" cap="none">
                <a:solidFill>
                  <a:schemeClr val="dk1"/>
                </a:solidFill>
                <a:latin typeface="Mulish Medium"/>
                <a:ea typeface="Mulish Medium"/>
                <a:cs typeface="Mulish Medium"/>
                <a:sym typeface="Mulish Medium"/>
              </a:rPr>
              <a:t>, and infographics &amp; images by </a:t>
            </a:r>
            <a:r>
              <a:rPr lang="en" sz="1000" b="1" i="0" u="sng" strike="noStrike" cap="none">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000" b="0" i="0" u="sng" strike="noStrike" cap="none">
                <a:solidFill>
                  <a:schemeClr val="dk1"/>
                </a:solidFill>
                <a:latin typeface="Mulish Medium"/>
                <a:ea typeface="Mulish Medium"/>
                <a:cs typeface="Mulish Medium"/>
                <a:sym typeface="Mulish Medium"/>
              </a:rPr>
              <a:t> </a:t>
            </a:r>
            <a:endParaRPr sz="1000" b="0" i="0" u="sng" strike="noStrike" cap="none">
              <a:solidFill>
                <a:schemeClr val="dk1"/>
              </a:solidFill>
              <a:latin typeface="Mulish Medium"/>
              <a:ea typeface="Mulish Medium"/>
              <a:cs typeface="Mulish Medium"/>
              <a:sym typeface="Mulish Mediu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82"/>
        <p:cNvGrpSpPr/>
        <p:nvPr/>
      </p:nvGrpSpPr>
      <p:grpSpPr>
        <a:xfrm>
          <a:off x="0" y="0"/>
          <a:ext cx="0" cy="0"/>
          <a:chOff x="0" y="0"/>
          <a:chExt cx="0" cy="0"/>
        </a:xfrm>
      </p:grpSpPr>
      <p:sp>
        <p:nvSpPr>
          <p:cNvPr id="83" name="Google Shape;83;p55"/>
          <p:cNvSpPr txBox="1">
            <a:spLocks noGrp="1"/>
          </p:cNvSpPr>
          <p:nvPr>
            <p:ph type="title"/>
          </p:nvPr>
        </p:nvSpPr>
        <p:spPr>
          <a:xfrm>
            <a:off x="722376" y="448056"/>
            <a:ext cx="7708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84" name="Google Shape;84;p55"/>
          <p:cNvSpPr txBox="1">
            <a:spLocks noGrp="1"/>
          </p:cNvSpPr>
          <p:nvPr>
            <p:ph type="subTitle" idx="1"/>
          </p:nvPr>
        </p:nvSpPr>
        <p:spPr>
          <a:xfrm>
            <a:off x="722375" y="1115425"/>
            <a:ext cx="7708500" cy="141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Clr>
                <a:srgbClr val="191919"/>
              </a:buClr>
              <a:buSzPts val="1400"/>
              <a:buFont typeface="Anaheim"/>
              <a:buChar char="○"/>
              <a:defRPr/>
            </a:lvl2pPr>
            <a:lvl3pPr lvl="2" algn="ctr">
              <a:lnSpc>
                <a:spcPct val="100000"/>
              </a:lnSpc>
              <a:spcBef>
                <a:spcPts val="0"/>
              </a:spcBef>
              <a:spcAft>
                <a:spcPts val="0"/>
              </a:spcAft>
              <a:buClr>
                <a:srgbClr val="191919"/>
              </a:buClr>
              <a:buSzPts val="1400"/>
              <a:buFont typeface="Anaheim"/>
              <a:buChar char="■"/>
              <a:defRPr/>
            </a:lvl3pPr>
            <a:lvl4pPr lvl="3" algn="ctr">
              <a:lnSpc>
                <a:spcPct val="100000"/>
              </a:lnSpc>
              <a:spcBef>
                <a:spcPts val="0"/>
              </a:spcBef>
              <a:spcAft>
                <a:spcPts val="0"/>
              </a:spcAft>
              <a:buClr>
                <a:srgbClr val="191919"/>
              </a:buClr>
              <a:buSzPts val="1400"/>
              <a:buFont typeface="Anaheim"/>
              <a:buChar char="●"/>
              <a:defRPr/>
            </a:lvl4pPr>
            <a:lvl5pPr lvl="4" algn="ctr">
              <a:lnSpc>
                <a:spcPct val="100000"/>
              </a:lnSpc>
              <a:spcBef>
                <a:spcPts val="0"/>
              </a:spcBef>
              <a:spcAft>
                <a:spcPts val="0"/>
              </a:spcAft>
              <a:buClr>
                <a:srgbClr val="191919"/>
              </a:buClr>
              <a:buSzPts val="1400"/>
              <a:buFont typeface="Anaheim"/>
              <a:buChar char="○"/>
              <a:defRPr/>
            </a:lvl5pPr>
            <a:lvl6pPr lvl="5" algn="ctr">
              <a:lnSpc>
                <a:spcPct val="100000"/>
              </a:lnSpc>
              <a:spcBef>
                <a:spcPts val="0"/>
              </a:spcBef>
              <a:spcAft>
                <a:spcPts val="0"/>
              </a:spcAft>
              <a:buClr>
                <a:srgbClr val="191919"/>
              </a:buClr>
              <a:buSzPts val="1400"/>
              <a:buFont typeface="Anaheim"/>
              <a:buChar char="■"/>
              <a:defRPr/>
            </a:lvl6pPr>
            <a:lvl7pPr lvl="6" algn="ctr">
              <a:lnSpc>
                <a:spcPct val="100000"/>
              </a:lnSpc>
              <a:spcBef>
                <a:spcPts val="0"/>
              </a:spcBef>
              <a:spcAft>
                <a:spcPts val="0"/>
              </a:spcAft>
              <a:buClr>
                <a:srgbClr val="191919"/>
              </a:buClr>
              <a:buSzPts val="1400"/>
              <a:buFont typeface="Anaheim"/>
              <a:buChar char="●"/>
              <a:defRPr/>
            </a:lvl7pPr>
            <a:lvl8pPr lvl="7" algn="ctr">
              <a:lnSpc>
                <a:spcPct val="100000"/>
              </a:lnSpc>
              <a:spcBef>
                <a:spcPts val="0"/>
              </a:spcBef>
              <a:spcAft>
                <a:spcPts val="0"/>
              </a:spcAft>
              <a:buClr>
                <a:srgbClr val="191919"/>
              </a:buClr>
              <a:buSzPts val="1400"/>
              <a:buFont typeface="Anaheim"/>
              <a:buChar char="○"/>
              <a:defRPr/>
            </a:lvl8pPr>
            <a:lvl9pPr lvl="8" algn="ctr">
              <a:lnSpc>
                <a:spcPct val="100000"/>
              </a:lnSpc>
              <a:spcBef>
                <a:spcPts val="0"/>
              </a:spcBef>
              <a:spcAft>
                <a:spcPts val="0"/>
              </a:spcAft>
              <a:buClr>
                <a:srgbClr val="191919"/>
              </a:buClr>
              <a:buSzPts val="1400"/>
              <a:buFont typeface="Anaheim"/>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5"/>
        <p:cNvGrpSpPr/>
        <p:nvPr/>
      </p:nvGrpSpPr>
      <p:grpSpPr>
        <a:xfrm>
          <a:off x="0" y="0"/>
          <a:ext cx="0" cy="0"/>
          <a:chOff x="0" y="0"/>
          <a:chExt cx="0" cy="0"/>
        </a:xfrm>
      </p:grpSpPr>
      <p:sp>
        <p:nvSpPr>
          <p:cNvPr id="86" name="Google Shape;86;p56"/>
          <p:cNvSpPr txBox="1">
            <a:spLocks noGrp="1"/>
          </p:cNvSpPr>
          <p:nvPr>
            <p:ph type="title"/>
          </p:nvPr>
        </p:nvSpPr>
        <p:spPr>
          <a:xfrm>
            <a:off x="722376" y="448056"/>
            <a:ext cx="7708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87" name="Google Shape;87;p56"/>
          <p:cNvSpPr txBox="1">
            <a:spLocks noGrp="1"/>
          </p:cNvSpPr>
          <p:nvPr>
            <p:ph type="subTitle" idx="1"/>
          </p:nvPr>
        </p:nvSpPr>
        <p:spPr>
          <a:xfrm>
            <a:off x="722375" y="1115425"/>
            <a:ext cx="7708500" cy="348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191919"/>
              </a:buClr>
              <a:buSzPts val="1400"/>
              <a:buFont typeface="Anaheim"/>
              <a:buChar char="●"/>
              <a:defRPr/>
            </a:lvl1pPr>
            <a:lvl2pPr lvl="1" algn="ctr">
              <a:lnSpc>
                <a:spcPct val="100000"/>
              </a:lnSpc>
              <a:spcBef>
                <a:spcPts val="0"/>
              </a:spcBef>
              <a:spcAft>
                <a:spcPts val="0"/>
              </a:spcAft>
              <a:buClr>
                <a:srgbClr val="191919"/>
              </a:buClr>
              <a:buSzPts val="1400"/>
              <a:buFont typeface="Anaheim"/>
              <a:buChar char="○"/>
              <a:defRPr/>
            </a:lvl2pPr>
            <a:lvl3pPr lvl="2" algn="ctr">
              <a:lnSpc>
                <a:spcPct val="100000"/>
              </a:lnSpc>
              <a:spcBef>
                <a:spcPts val="0"/>
              </a:spcBef>
              <a:spcAft>
                <a:spcPts val="0"/>
              </a:spcAft>
              <a:buClr>
                <a:srgbClr val="191919"/>
              </a:buClr>
              <a:buSzPts val="1400"/>
              <a:buFont typeface="Anaheim"/>
              <a:buChar char="■"/>
              <a:defRPr/>
            </a:lvl3pPr>
            <a:lvl4pPr lvl="3" algn="ctr">
              <a:lnSpc>
                <a:spcPct val="100000"/>
              </a:lnSpc>
              <a:spcBef>
                <a:spcPts val="0"/>
              </a:spcBef>
              <a:spcAft>
                <a:spcPts val="0"/>
              </a:spcAft>
              <a:buClr>
                <a:srgbClr val="191919"/>
              </a:buClr>
              <a:buSzPts val="1400"/>
              <a:buFont typeface="Anaheim"/>
              <a:buChar char="●"/>
              <a:defRPr/>
            </a:lvl4pPr>
            <a:lvl5pPr lvl="4" algn="ctr">
              <a:lnSpc>
                <a:spcPct val="100000"/>
              </a:lnSpc>
              <a:spcBef>
                <a:spcPts val="0"/>
              </a:spcBef>
              <a:spcAft>
                <a:spcPts val="0"/>
              </a:spcAft>
              <a:buClr>
                <a:srgbClr val="191919"/>
              </a:buClr>
              <a:buSzPts val="1400"/>
              <a:buFont typeface="Anaheim"/>
              <a:buChar char="○"/>
              <a:defRPr/>
            </a:lvl5pPr>
            <a:lvl6pPr lvl="5" algn="ctr">
              <a:lnSpc>
                <a:spcPct val="100000"/>
              </a:lnSpc>
              <a:spcBef>
                <a:spcPts val="0"/>
              </a:spcBef>
              <a:spcAft>
                <a:spcPts val="0"/>
              </a:spcAft>
              <a:buClr>
                <a:srgbClr val="191919"/>
              </a:buClr>
              <a:buSzPts val="1400"/>
              <a:buFont typeface="Anaheim"/>
              <a:buChar char="■"/>
              <a:defRPr/>
            </a:lvl6pPr>
            <a:lvl7pPr lvl="6" algn="ctr">
              <a:lnSpc>
                <a:spcPct val="100000"/>
              </a:lnSpc>
              <a:spcBef>
                <a:spcPts val="0"/>
              </a:spcBef>
              <a:spcAft>
                <a:spcPts val="0"/>
              </a:spcAft>
              <a:buClr>
                <a:srgbClr val="191919"/>
              </a:buClr>
              <a:buSzPts val="1400"/>
              <a:buFont typeface="Anaheim"/>
              <a:buChar char="●"/>
              <a:defRPr/>
            </a:lvl7pPr>
            <a:lvl8pPr lvl="7" algn="ctr">
              <a:lnSpc>
                <a:spcPct val="100000"/>
              </a:lnSpc>
              <a:spcBef>
                <a:spcPts val="0"/>
              </a:spcBef>
              <a:spcAft>
                <a:spcPts val="0"/>
              </a:spcAft>
              <a:buClr>
                <a:srgbClr val="191919"/>
              </a:buClr>
              <a:buSzPts val="1400"/>
              <a:buFont typeface="Anaheim"/>
              <a:buChar char="○"/>
              <a:defRPr/>
            </a:lvl8pPr>
            <a:lvl9pPr lvl="8" algn="ctr">
              <a:lnSpc>
                <a:spcPct val="100000"/>
              </a:lnSpc>
              <a:spcBef>
                <a:spcPts val="0"/>
              </a:spcBef>
              <a:spcAft>
                <a:spcPts val="0"/>
              </a:spcAft>
              <a:buClr>
                <a:srgbClr val="191919"/>
              </a:buClr>
              <a:buSzPts val="1400"/>
              <a:buFont typeface="Anaheim"/>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6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90" name="Google Shape;90;p60"/>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Font typeface="Nunito Light"/>
              <a:buChar char="●"/>
              <a:defRPr/>
            </a:lvl1pPr>
            <a:lvl2pPr marL="914400" lvl="1" indent="-304800" algn="l">
              <a:lnSpc>
                <a:spcPct val="100000"/>
              </a:lnSpc>
              <a:spcBef>
                <a:spcPts val="0"/>
              </a:spcBef>
              <a:spcAft>
                <a:spcPts val="0"/>
              </a:spcAft>
              <a:buSzPts val="1200"/>
              <a:buFont typeface="Nunito Light"/>
              <a:buChar char="○"/>
              <a:defRPr/>
            </a:lvl2pPr>
            <a:lvl3pPr marL="1371600" lvl="2" indent="-304800" algn="l">
              <a:lnSpc>
                <a:spcPct val="100000"/>
              </a:lnSpc>
              <a:spcBef>
                <a:spcPts val="0"/>
              </a:spcBef>
              <a:spcAft>
                <a:spcPts val="0"/>
              </a:spcAft>
              <a:buSzPts val="1200"/>
              <a:buFont typeface="Nunito Light"/>
              <a:buChar char="■"/>
              <a:defRPr/>
            </a:lvl3pPr>
            <a:lvl4pPr marL="1828800" lvl="3" indent="-304800" algn="l">
              <a:lnSpc>
                <a:spcPct val="100000"/>
              </a:lnSpc>
              <a:spcBef>
                <a:spcPts val="0"/>
              </a:spcBef>
              <a:spcAft>
                <a:spcPts val="0"/>
              </a:spcAft>
              <a:buSzPts val="1200"/>
              <a:buFont typeface="Nunito Light"/>
              <a:buChar char="●"/>
              <a:defRPr/>
            </a:lvl4pPr>
            <a:lvl5pPr marL="2286000" lvl="4" indent="-304800" algn="l">
              <a:lnSpc>
                <a:spcPct val="100000"/>
              </a:lnSpc>
              <a:spcBef>
                <a:spcPts val="0"/>
              </a:spcBef>
              <a:spcAft>
                <a:spcPts val="0"/>
              </a:spcAft>
              <a:buSzPts val="1200"/>
              <a:buFont typeface="Nunito Light"/>
              <a:buChar char="○"/>
              <a:defRPr/>
            </a:lvl5pPr>
            <a:lvl6pPr marL="2743200" lvl="5" indent="-304800" algn="l">
              <a:lnSpc>
                <a:spcPct val="100000"/>
              </a:lnSpc>
              <a:spcBef>
                <a:spcPts val="0"/>
              </a:spcBef>
              <a:spcAft>
                <a:spcPts val="0"/>
              </a:spcAft>
              <a:buSzPts val="1200"/>
              <a:buFont typeface="Nunito Light"/>
              <a:buChar char="■"/>
              <a:defRPr/>
            </a:lvl6pPr>
            <a:lvl7pPr marL="3200400" lvl="6" indent="-304800" algn="l">
              <a:lnSpc>
                <a:spcPct val="100000"/>
              </a:lnSpc>
              <a:spcBef>
                <a:spcPts val="0"/>
              </a:spcBef>
              <a:spcAft>
                <a:spcPts val="0"/>
              </a:spcAft>
              <a:buSzPts val="1200"/>
              <a:buFont typeface="Nunito Light"/>
              <a:buChar char="●"/>
              <a:defRPr/>
            </a:lvl7pPr>
            <a:lvl8pPr marL="3657600" lvl="7" indent="-304800" algn="l">
              <a:lnSpc>
                <a:spcPct val="100000"/>
              </a:lnSpc>
              <a:spcBef>
                <a:spcPts val="0"/>
              </a:spcBef>
              <a:spcAft>
                <a:spcPts val="0"/>
              </a:spcAft>
              <a:buSzPts val="1200"/>
              <a:buFont typeface="Nunito Light"/>
              <a:buChar char="○"/>
              <a:defRPr/>
            </a:lvl8pPr>
            <a:lvl9pPr marL="4114800" lvl="8" indent="-304800" algn="l">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
        <p:cNvGrpSpPr/>
        <p:nvPr/>
      </p:nvGrpSpPr>
      <p:grpSpPr>
        <a:xfrm>
          <a:off x="0" y="0"/>
          <a:ext cx="0" cy="0"/>
          <a:chOff x="0" y="0"/>
          <a:chExt cx="0" cy="0"/>
        </a:xfrm>
      </p:grpSpPr>
      <p:sp>
        <p:nvSpPr>
          <p:cNvPr id="92" name="Google Shape;92;p61"/>
          <p:cNvSpPr txBox="1">
            <a:spLocks noGrp="1"/>
          </p:cNvSpPr>
          <p:nvPr>
            <p:ph type="title"/>
          </p:nvPr>
        </p:nvSpPr>
        <p:spPr>
          <a:xfrm>
            <a:off x="2317950" y="1307100"/>
            <a:ext cx="4508100" cy="2529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62"/>
          <p:cNvSpPr txBox="1">
            <a:spLocks noGrp="1"/>
          </p:cNvSpPr>
          <p:nvPr>
            <p:ph type="title"/>
          </p:nvPr>
        </p:nvSpPr>
        <p:spPr>
          <a:xfrm>
            <a:off x="2135550" y="1189100"/>
            <a:ext cx="4872900" cy="196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
        <p:nvSpPr>
          <p:cNvPr id="95" name="Google Shape;95;p62"/>
          <p:cNvSpPr txBox="1">
            <a:spLocks noGrp="1"/>
          </p:cNvSpPr>
          <p:nvPr>
            <p:ph type="subTitle" idx="1"/>
          </p:nvPr>
        </p:nvSpPr>
        <p:spPr>
          <a:xfrm>
            <a:off x="2135550" y="3153500"/>
            <a:ext cx="4872900" cy="67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63"/>
          <p:cNvSpPr>
            <a:spLocks noGrp="1"/>
          </p:cNvSpPr>
          <p:nvPr>
            <p:ph type="pic" idx="2"/>
          </p:nvPr>
        </p:nvSpPr>
        <p:spPr>
          <a:xfrm>
            <a:off x="0" y="0"/>
            <a:ext cx="9144000" cy="5143500"/>
          </a:xfrm>
          <a:prstGeom prst="rect">
            <a:avLst/>
          </a:prstGeom>
          <a:noFill/>
          <a:ln>
            <a:noFill/>
          </a:ln>
        </p:spPr>
      </p:sp>
      <p:sp>
        <p:nvSpPr>
          <p:cNvPr id="98" name="Google Shape;98;p63"/>
          <p:cNvSpPr txBox="1">
            <a:spLocks noGrp="1"/>
          </p:cNvSpPr>
          <p:nvPr>
            <p:ph type="title"/>
          </p:nvPr>
        </p:nvSpPr>
        <p:spPr>
          <a:xfrm>
            <a:off x="720000" y="4014450"/>
            <a:ext cx="7704000" cy="5727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
        <p:cNvGrpSpPr/>
        <p:nvPr/>
      </p:nvGrpSpPr>
      <p:grpSpPr>
        <a:xfrm>
          <a:off x="0" y="0"/>
          <a:ext cx="0" cy="0"/>
          <a:chOff x="0" y="0"/>
          <a:chExt cx="0" cy="0"/>
        </a:xfrm>
      </p:grpSpPr>
      <p:sp>
        <p:nvSpPr>
          <p:cNvPr id="12" name="Google Shape;12;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0"/>
        <p:cNvGrpSpPr/>
        <p:nvPr/>
      </p:nvGrpSpPr>
      <p:grpSpPr>
        <a:xfrm>
          <a:off x="0" y="0"/>
          <a:ext cx="0" cy="0"/>
          <a:chOff x="0" y="0"/>
          <a:chExt cx="0" cy="0"/>
        </a:xfrm>
      </p:grpSpPr>
      <p:grpSp>
        <p:nvGrpSpPr>
          <p:cNvPr id="101" name="Google Shape;101;p65"/>
          <p:cNvGrpSpPr/>
          <p:nvPr/>
        </p:nvGrpSpPr>
        <p:grpSpPr>
          <a:xfrm>
            <a:off x="-67272" y="165288"/>
            <a:ext cx="8135622" cy="5045437"/>
            <a:chOff x="-67272" y="165288"/>
            <a:chExt cx="8135622" cy="5045437"/>
          </a:xfrm>
        </p:grpSpPr>
        <p:grpSp>
          <p:nvGrpSpPr>
            <p:cNvPr id="102" name="Google Shape;102;p65"/>
            <p:cNvGrpSpPr/>
            <p:nvPr/>
          </p:nvGrpSpPr>
          <p:grpSpPr>
            <a:xfrm>
              <a:off x="-67272" y="4073950"/>
              <a:ext cx="913949" cy="1136775"/>
              <a:chOff x="4919328" y="3607500"/>
              <a:chExt cx="913949" cy="1136775"/>
            </a:xfrm>
          </p:grpSpPr>
          <p:sp>
            <p:nvSpPr>
              <p:cNvPr id="103" name="Google Shape;103;p65"/>
              <p:cNvSpPr/>
              <p:nvPr/>
            </p:nvSpPr>
            <p:spPr>
              <a:xfrm>
                <a:off x="5100633" y="3861850"/>
                <a:ext cx="626100" cy="626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104" name="Google Shape;104;p65"/>
              <p:cNvSpPr/>
              <p:nvPr/>
            </p:nvSpPr>
            <p:spPr>
              <a:xfrm>
                <a:off x="4919328" y="3607500"/>
                <a:ext cx="354000" cy="354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ulish Medium"/>
                  <a:ea typeface="Mulish Medium"/>
                  <a:cs typeface="Mulish Medium"/>
                  <a:sym typeface="Mulish Medium"/>
                </a:endParaRPr>
              </a:p>
            </p:txBody>
          </p:sp>
          <p:sp>
            <p:nvSpPr>
              <p:cNvPr id="105" name="Google Shape;105;p65"/>
              <p:cNvSpPr/>
              <p:nvPr/>
            </p:nvSpPr>
            <p:spPr>
              <a:xfrm>
                <a:off x="5385677" y="4296675"/>
                <a:ext cx="447600" cy="4476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grpSp>
        <p:grpSp>
          <p:nvGrpSpPr>
            <p:cNvPr id="106" name="Google Shape;106;p65"/>
            <p:cNvGrpSpPr/>
            <p:nvPr/>
          </p:nvGrpSpPr>
          <p:grpSpPr>
            <a:xfrm>
              <a:off x="1075650" y="165288"/>
              <a:ext cx="6992700" cy="4812925"/>
              <a:chOff x="1075650" y="175550"/>
              <a:chExt cx="6992700" cy="4812925"/>
            </a:xfrm>
          </p:grpSpPr>
          <p:cxnSp>
            <p:nvCxnSpPr>
              <p:cNvPr id="107" name="Google Shape;107;p65"/>
              <p:cNvCxnSpPr/>
              <p:nvPr/>
            </p:nvCxnSpPr>
            <p:spPr>
              <a:xfrm>
                <a:off x="1075650" y="4988475"/>
                <a:ext cx="6992700" cy="0"/>
              </a:xfrm>
              <a:prstGeom prst="straightConnector1">
                <a:avLst/>
              </a:prstGeom>
              <a:noFill/>
              <a:ln w="9525" cap="flat" cmpd="sng">
                <a:solidFill>
                  <a:schemeClr val="accent5"/>
                </a:solidFill>
                <a:prstDash val="solid"/>
                <a:round/>
                <a:headEnd type="none" w="sm" len="sm"/>
                <a:tailEnd type="none" w="sm" len="sm"/>
              </a:ln>
            </p:spPr>
          </p:cxnSp>
          <p:cxnSp>
            <p:nvCxnSpPr>
              <p:cNvPr id="108" name="Google Shape;108;p65"/>
              <p:cNvCxnSpPr/>
              <p:nvPr/>
            </p:nvCxnSpPr>
            <p:spPr>
              <a:xfrm>
                <a:off x="1075650" y="175550"/>
                <a:ext cx="6992700" cy="0"/>
              </a:xfrm>
              <a:prstGeom prst="straightConnector1">
                <a:avLst/>
              </a:prstGeom>
              <a:noFill/>
              <a:ln w="9525" cap="flat" cmpd="sng">
                <a:solidFill>
                  <a:schemeClr val="accent5"/>
                </a:solidFill>
                <a:prstDash val="solid"/>
                <a:round/>
                <a:headEnd type="none" w="sm" len="sm"/>
                <a:tailEnd type="none" w="sm" len="sm"/>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9"/>
        <p:cNvGrpSpPr/>
        <p:nvPr/>
      </p:nvGrpSpPr>
      <p:grpSpPr>
        <a:xfrm>
          <a:off x="0" y="0"/>
          <a:ext cx="0" cy="0"/>
          <a:chOff x="0" y="0"/>
          <a:chExt cx="0" cy="0"/>
        </a:xfrm>
      </p:grpSpPr>
      <p:grpSp>
        <p:nvGrpSpPr>
          <p:cNvPr id="110" name="Google Shape;110;p66"/>
          <p:cNvGrpSpPr/>
          <p:nvPr/>
        </p:nvGrpSpPr>
        <p:grpSpPr>
          <a:xfrm>
            <a:off x="64553" y="84575"/>
            <a:ext cx="9018549" cy="4998663"/>
            <a:chOff x="64553" y="84575"/>
            <a:chExt cx="9018549" cy="4998663"/>
          </a:xfrm>
        </p:grpSpPr>
        <p:grpSp>
          <p:nvGrpSpPr>
            <p:cNvPr id="111" name="Google Shape;111;p66"/>
            <p:cNvGrpSpPr/>
            <p:nvPr/>
          </p:nvGrpSpPr>
          <p:grpSpPr>
            <a:xfrm>
              <a:off x="8169153" y="84575"/>
              <a:ext cx="913949" cy="1136775"/>
              <a:chOff x="4919328" y="3607500"/>
              <a:chExt cx="913949" cy="1136775"/>
            </a:xfrm>
          </p:grpSpPr>
          <p:sp>
            <p:nvSpPr>
              <p:cNvPr id="112" name="Google Shape;112;p66"/>
              <p:cNvSpPr/>
              <p:nvPr/>
            </p:nvSpPr>
            <p:spPr>
              <a:xfrm>
                <a:off x="5100633" y="3861850"/>
                <a:ext cx="626100" cy="62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113" name="Google Shape;113;p66"/>
              <p:cNvSpPr/>
              <p:nvPr/>
            </p:nvSpPr>
            <p:spPr>
              <a:xfrm>
                <a:off x="4919328" y="3607500"/>
                <a:ext cx="354000" cy="354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ulish Medium"/>
                  <a:ea typeface="Mulish Medium"/>
                  <a:cs typeface="Mulish Medium"/>
                  <a:sym typeface="Mulish Medium"/>
                </a:endParaRPr>
              </a:p>
            </p:txBody>
          </p:sp>
          <p:sp>
            <p:nvSpPr>
              <p:cNvPr id="114" name="Google Shape;114;p66"/>
              <p:cNvSpPr/>
              <p:nvPr/>
            </p:nvSpPr>
            <p:spPr>
              <a:xfrm>
                <a:off x="5385677" y="4296675"/>
                <a:ext cx="447600" cy="4476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grpSp>
        <p:cxnSp>
          <p:nvCxnSpPr>
            <p:cNvPr id="115" name="Google Shape;115;p66"/>
            <p:cNvCxnSpPr/>
            <p:nvPr/>
          </p:nvCxnSpPr>
          <p:spPr>
            <a:xfrm rot="-5400000">
              <a:off x="-1266212" y="2482552"/>
              <a:ext cx="3057300" cy="0"/>
            </a:xfrm>
            <a:prstGeom prst="straightConnector1">
              <a:avLst/>
            </a:prstGeom>
            <a:noFill/>
            <a:ln w="9525" cap="flat" cmpd="sng">
              <a:solidFill>
                <a:schemeClr val="accent5"/>
              </a:solidFill>
              <a:prstDash val="solid"/>
              <a:round/>
              <a:headEnd type="none" w="sm" len="sm"/>
              <a:tailEnd type="none" w="sm" len="sm"/>
            </a:ln>
          </p:spPr>
        </p:cxnSp>
        <p:cxnSp>
          <p:nvCxnSpPr>
            <p:cNvPr id="116" name="Google Shape;116;p66"/>
            <p:cNvCxnSpPr/>
            <p:nvPr/>
          </p:nvCxnSpPr>
          <p:spPr>
            <a:xfrm rot="-5400000">
              <a:off x="7250038" y="2750002"/>
              <a:ext cx="3057300" cy="0"/>
            </a:xfrm>
            <a:prstGeom prst="straightConnector1">
              <a:avLst/>
            </a:prstGeom>
            <a:noFill/>
            <a:ln w="9525" cap="flat" cmpd="sng">
              <a:solidFill>
                <a:schemeClr val="accent5"/>
              </a:solidFill>
              <a:prstDash val="solid"/>
              <a:round/>
              <a:headEnd type="none" w="sm" len="sm"/>
              <a:tailEnd type="none" w="sm" len="sm"/>
            </a:ln>
          </p:spPr>
        </p:cxnSp>
        <p:grpSp>
          <p:nvGrpSpPr>
            <p:cNvPr id="117" name="Google Shape;117;p66"/>
            <p:cNvGrpSpPr/>
            <p:nvPr/>
          </p:nvGrpSpPr>
          <p:grpSpPr>
            <a:xfrm>
              <a:off x="64553" y="3946463"/>
              <a:ext cx="913949" cy="1136775"/>
              <a:chOff x="4919328" y="3607500"/>
              <a:chExt cx="913949" cy="1136775"/>
            </a:xfrm>
          </p:grpSpPr>
          <p:sp>
            <p:nvSpPr>
              <p:cNvPr id="118" name="Google Shape;118;p66"/>
              <p:cNvSpPr/>
              <p:nvPr/>
            </p:nvSpPr>
            <p:spPr>
              <a:xfrm>
                <a:off x="5100633" y="3861850"/>
                <a:ext cx="626100" cy="62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119" name="Google Shape;119;p66"/>
              <p:cNvSpPr/>
              <p:nvPr/>
            </p:nvSpPr>
            <p:spPr>
              <a:xfrm>
                <a:off x="4919328" y="3607500"/>
                <a:ext cx="354000" cy="354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ulish Medium"/>
                  <a:ea typeface="Mulish Medium"/>
                  <a:cs typeface="Mulish Medium"/>
                  <a:sym typeface="Mulish Medium"/>
                </a:endParaRPr>
              </a:p>
            </p:txBody>
          </p:sp>
          <p:sp>
            <p:nvSpPr>
              <p:cNvPr id="120" name="Google Shape;120;p66"/>
              <p:cNvSpPr/>
              <p:nvPr/>
            </p:nvSpPr>
            <p:spPr>
              <a:xfrm>
                <a:off x="5385677" y="4296675"/>
                <a:ext cx="447600" cy="447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
        <p:cNvGrpSpPr/>
        <p:nvPr/>
      </p:nvGrpSpPr>
      <p:grpSpPr>
        <a:xfrm>
          <a:off x="0" y="0"/>
          <a:ext cx="0" cy="0"/>
          <a:chOff x="0" y="0"/>
          <a:chExt cx="0" cy="0"/>
        </a:xfrm>
      </p:grpSpPr>
      <p:sp>
        <p:nvSpPr>
          <p:cNvPr id="14" name="Google Shape;14;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15" name="Google Shape;15;p45"/>
          <p:cNvSpPr txBox="1">
            <a:spLocks noGrp="1"/>
          </p:cNvSpPr>
          <p:nvPr>
            <p:ph type="title" idx="2"/>
          </p:nvPr>
        </p:nvSpPr>
        <p:spPr>
          <a:xfrm>
            <a:off x="830206" y="1478041"/>
            <a:ext cx="6261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latin typeface="Oswald Light"/>
                <a:ea typeface="Oswald Light"/>
                <a:cs typeface="Oswald Light"/>
                <a:sym typeface="Oswald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6" name="Google Shape;16;p45"/>
          <p:cNvSpPr txBox="1">
            <a:spLocks noGrp="1"/>
          </p:cNvSpPr>
          <p:nvPr>
            <p:ph type="title" idx="3"/>
          </p:nvPr>
        </p:nvSpPr>
        <p:spPr>
          <a:xfrm>
            <a:off x="838276" y="3141063"/>
            <a:ext cx="6261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latin typeface="Oswald Light"/>
                <a:ea typeface="Oswald Light"/>
                <a:cs typeface="Oswald Light"/>
                <a:sym typeface="Oswald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7" name="Google Shape;17;p45"/>
          <p:cNvSpPr txBox="1">
            <a:spLocks noGrp="1"/>
          </p:cNvSpPr>
          <p:nvPr>
            <p:ph type="title" idx="4"/>
          </p:nvPr>
        </p:nvSpPr>
        <p:spPr>
          <a:xfrm>
            <a:off x="3516058" y="1478041"/>
            <a:ext cx="6261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latin typeface="Oswald Light"/>
                <a:ea typeface="Oswald Light"/>
                <a:cs typeface="Oswald Light"/>
                <a:sym typeface="Oswald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8" name="Google Shape;18;p45"/>
          <p:cNvSpPr txBox="1">
            <a:spLocks noGrp="1"/>
          </p:cNvSpPr>
          <p:nvPr>
            <p:ph type="title" idx="5"/>
          </p:nvPr>
        </p:nvSpPr>
        <p:spPr>
          <a:xfrm>
            <a:off x="3516050" y="3141063"/>
            <a:ext cx="6261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latin typeface="Oswald Light"/>
                <a:ea typeface="Oswald Light"/>
                <a:cs typeface="Oswald Light"/>
                <a:sym typeface="Oswald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9" name="Google Shape;19;p45"/>
          <p:cNvSpPr txBox="1">
            <a:spLocks noGrp="1"/>
          </p:cNvSpPr>
          <p:nvPr>
            <p:ph type="title" idx="6"/>
          </p:nvPr>
        </p:nvSpPr>
        <p:spPr>
          <a:xfrm>
            <a:off x="6223406" y="1478041"/>
            <a:ext cx="6261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latin typeface="Oswald Light"/>
                <a:ea typeface="Oswald Light"/>
                <a:cs typeface="Oswald Light"/>
                <a:sym typeface="Oswald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0" name="Google Shape;20;p45"/>
          <p:cNvSpPr txBox="1">
            <a:spLocks noGrp="1"/>
          </p:cNvSpPr>
          <p:nvPr>
            <p:ph type="title" idx="7"/>
          </p:nvPr>
        </p:nvSpPr>
        <p:spPr>
          <a:xfrm>
            <a:off x="6224312" y="3141063"/>
            <a:ext cx="6261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solidFill>
                  <a:schemeClr val="lt1"/>
                </a:solidFill>
                <a:latin typeface="Oswald Light"/>
                <a:ea typeface="Oswald Light"/>
                <a:cs typeface="Oswald Light"/>
                <a:sym typeface="Oswald Light"/>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1" name="Google Shape;21;p45"/>
          <p:cNvSpPr txBox="1">
            <a:spLocks noGrp="1"/>
          </p:cNvSpPr>
          <p:nvPr>
            <p:ph type="subTitle" idx="1"/>
          </p:nvPr>
        </p:nvSpPr>
        <p:spPr>
          <a:xfrm>
            <a:off x="720000" y="2157075"/>
            <a:ext cx="2305500" cy="44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 name="Google Shape;22;p45"/>
          <p:cNvSpPr txBox="1">
            <a:spLocks noGrp="1"/>
          </p:cNvSpPr>
          <p:nvPr>
            <p:ph type="subTitle" idx="8"/>
          </p:nvPr>
        </p:nvSpPr>
        <p:spPr>
          <a:xfrm>
            <a:off x="3419275" y="2157075"/>
            <a:ext cx="2305500" cy="44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 name="Google Shape;23;p45"/>
          <p:cNvSpPr txBox="1">
            <a:spLocks noGrp="1"/>
          </p:cNvSpPr>
          <p:nvPr>
            <p:ph type="subTitle" idx="9"/>
          </p:nvPr>
        </p:nvSpPr>
        <p:spPr>
          <a:xfrm>
            <a:off x="6118550" y="2157075"/>
            <a:ext cx="2305500" cy="44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 name="Google Shape;24;p45"/>
          <p:cNvSpPr txBox="1">
            <a:spLocks noGrp="1"/>
          </p:cNvSpPr>
          <p:nvPr>
            <p:ph type="subTitle" idx="13"/>
          </p:nvPr>
        </p:nvSpPr>
        <p:spPr>
          <a:xfrm>
            <a:off x="720000" y="3819050"/>
            <a:ext cx="2381400" cy="44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 name="Google Shape;25;p45"/>
          <p:cNvSpPr txBox="1">
            <a:spLocks noGrp="1"/>
          </p:cNvSpPr>
          <p:nvPr>
            <p:ph type="subTitle" idx="14"/>
          </p:nvPr>
        </p:nvSpPr>
        <p:spPr>
          <a:xfrm>
            <a:off x="3419275" y="3819050"/>
            <a:ext cx="2305500" cy="44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45"/>
          <p:cNvSpPr txBox="1">
            <a:spLocks noGrp="1"/>
          </p:cNvSpPr>
          <p:nvPr>
            <p:ph type="subTitle" idx="15"/>
          </p:nvPr>
        </p:nvSpPr>
        <p:spPr>
          <a:xfrm>
            <a:off x="6118550" y="3819050"/>
            <a:ext cx="2305500" cy="44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l">
              <a:lnSpc>
                <a:spcPct val="100000"/>
              </a:lnSpc>
              <a:spcBef>
                <a:spcPts val="0"/>
              </a:spcBef>
              <a:spcAft>
                <a:spcPts val="0"/>
              </a:spcAft>
              <a:buSzPts val="2400"/>
              <a:buFont typeface="Raleway"/>
              <a:buNone/>
              <a:defRPr sz="2400" b="1">
                <a:latin typeface="Raleway"/>
                <a:ea typeface="Raleway"/>
                <a:cs typeface="Raleway"/>
                <a:sym typeface="Raleway"/>
              </a:defRPr>
            </a:lvl2pPr>
            <a:lvl3pPr lvl="2" algn="l">
              <a:lnSpc>
                <a:spcPct val="100000"/>
              </a:lnSpc>
              <a:spcBef>
                <a:spcPts val="0"/>
              </a:spcBef>
              <a:spcAft>
                <a:spcPts val="0"/>
              </a:spcAft>
              <a:buSzPts val="2400"/>
              <a:buFont typeface="Raleway"/>
              <a:buNone/>
              <a:defRPr sz="2400" b="1">
                <a:latin typeface="Raleway"/>
                <a:ea typeface="Raleway"/>
                <a:cs typeface="Raleway"/>
                <a:sym typeface="Raleway"/>
              </a:defRPr>
            </a:lvl3pPr>
            <a:lvl4pPr lvl="3" algn="l">
              <a:lnSpc>
                <a:spcPct val="100000"/>
              </a:lnSpc>
              <a:spcBef>
                <a:spcPts val="0"/>
              </a:spcBef>
              <a:spcAft>
                <a:spcPts val="0"/>
              </a:spcAft>
              <a:buSzPts val="2400"/>
              <a:buFont typeface="Raleway"/>
              <a:buNone/>
              <a:defRPr sz="2400" b="1">
                <a:latin typeface="Raleway"/>
                <a:ea typeface="Raleway"/>
                <a:cs typeface="Raleway"/>
                <a:sym typeface="Raleway"/>
              </a:defRPr>
            </a:lvl4pPr>
            <a:lvl5pPr lvl="4" algn="l">
              <a:lnSpc>
                <a:spcPct val="100000"/>
              </a:lnSpc>
              <a:spcBef>
                <a:spcPts val="0"/>
              </a:spcBef>
              <a:spcAft>
                <a:spcPts val="0"/>
              </a:spcAft>
              <a:buSzPts val="2400"/>
              <a:buFont typeface="Raleway"/>
              <a:buNone/>
              <a:defRPr sz="2400" b="1">
                <a:latin typeface="Raleway"/>
                <a:ea typeface="Raleway"/>
                <a:cs typeface="Raleway"/>
                <a:sym typeface="Raleway"/>
              </a:defRPr>
            </a:lvl5pPr>
            <a:lvl6pPr lvl="5" algn="l">
              <a:lnSpc>
                <a:spcPct val="100000"/>
              </a:lnSpc>
              <a:spcBef>
                <a:spcPts val="0"/>
              </a:spcBef>
              <a:spcAft>
                <a:spcPts val="0"/>
              </a:spcAft>
              <a:buSzPts val="2400"/>
              <a:buFont typeface="Raleway"/>
              <a:buNone/>
              <a:defRPr sz="2400" b="1">
                <a:latin typeface="Raleway"/>
                <a:ea typeface="Raleway"/>
                <a:cs typeface="Raleway"/>
                <a:sym typeface="Raleway"/>
              </a:defRPr>
            </a:lvl6pPr>
            <a:lvl7pPr lvl="6" algn="l">
              <a:lnSpc>
                <a:spcPct val="100000"/>
              </a:lnSpc>
              <a:spcBef>
                <a:spcPts val="0"/>
              </a:spcBef>
              <a:spcAft>
                <a:spcPts val="0"/>
              </a:spcAft>
              <a:buSzPts val="2400"/>
              <a:buFont typeface="Raleway"/>
              <a:buNone/>
              <a:defRPr sz="2400" b="1">
                <a:latin typeface="Raleway"/>
                <a:ea typeface="Raleway"/>
                <a:cs typeface="Raleway"/>
                <a:sym typeface="Raleway"/>
              </a:defRPr>
            </a:lvl7pPr>
            <a:lvl8pPr lvl="7" algn="l">
              <a:lnSpc>
                <a:spcPct val="100000"/>
              </a:lnSpc>
              <a:spcBef>
                <a:spcPts val="0"/>
              </a:spcBef>
              <a:spcAft>
                <a:spcPts val="0"/>
              </a:spcAft>
              <a:buSzPts val="2400"/>
              <a:buFont typeface="Raleway"/>
              <a:buNone/>
              <a:defRPr sz="2400" b="1">
                <a:latin typeface="Raleway"/>
                <a:ea typeface="Raleway"/>
                <a:cs typeface="Raleway"/>
                <a:sym typeface="Raleway"/>
              </a:defRPr>
            </a:lvl8pPr>
            <a:lvl9pPr lvl="8" algn="l">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46"/>
          <p:cNvSpPr txBox="1">
            <a:spLocks noGrp="1"/>
          </p:cNvSpPr>
          <p:nvPr>
            <p:ph type="subTitle" idx="1"/>
          </p:nvPr>
        </p:nvSpPr>
        <p:spPr>
          <a:xfrm>
            <a:off x="859313" y="1942550"/>
            <a:ext cx="4294800" cy="195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29" name="Google Shape;29;p46"/>
          <p:cNvSpPr txBox="1">
            <a:spLocks noGrp="1"/>
          </p:cNvSpPr>
          <p:nvPr>
            <p:ph type="title"/>
          </p:nvPr>
        </p:nvSpPr>
        <p:spPr>
          <a:xfrm>
            <a:off x="859313" y="1248050"/>
            <a:ext cx="4294800" cy="6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30" name="Google Shape;30;p46"/>
          <p:cNvSpPr>
            <a:spLocks noGrp="1"/>
          </p:cNvSpPr>
          <p:nvPr>
            <p:ph type="pic" idx="2"/>
          </p:nvPr>
        </p:nvSpPr>
        <p:spPr>
          <a:xfrm>
            <a:off x="5497688" y="539550"/>
            <a:ext cx="2787000" cy="4064400"/>
          </a:xfrm>
          <a:prstGeom prst="roundRect">
            <a:avLst>
              <a:gd name="adj" fmla="val 16667"/>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7"/>
          <p:cNvSpPr txBox="1">
            <a:spLocks noGrp="1"/>
          </p:cNvSpPr>
          <p:nvPr>
            <p:ph type="title"/>
          </p:nvPr>
        </p:nvSpPr>
        <p:spPr>
          <a:xfrm>
            <a:off x="4929175" y="3431100"/>
            <a:ext cx="3501600" cy="780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3" name="Google Shape;33;p47"/>
          <p:cNvSpPr txBox="1">
            <a:spLocks noGrp="1"/>
          </p:cNvSpPr>
          <p:nvPr>
            <p:ph type="title" idx="2"/>
          </p:nvPr>
        </p:nvSpPr>
        <p:spPr>
          <a:xfrm>
            <a:off x="7264739" y="1580664"/>
            <a:ext cx="10539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a:solidFill>
                  <a:schemeClr val="lt1"/>
                </a:solidFill>
                <a:latin typeface="Oswald Light"/>
                <a:ea typeface="Oswald Light"/>
                <a:cs typeface="Oswald Light"/>
                <a:sym typeface="Oswald 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4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36" name="Google Shape;36;p48"/>
          <p:cNvSpPr txBox="1">
            <a:spLocks noGrp="1"/>
          </p:cNvSpPr>
          <p:nvPr>
            <p:ph type="subTitle" idx="1"/>
          </p:nvPr>
        </p:nvSpPr>
        <p:spPr>
          <a:xfrm>
            <a:off x="5029200" y="2817076"/>
            <a:ext cx="3054900" cy="151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7" name="Google Shape;37;p48"/>
          <p:cNvSpPr txBox="1">
            <a:spLocks noGrp="1"/>
          </p:cNvSpPr>
          <p:nvPr>
            <p:ph type="subTitle" idx="2"/>
          </p:nvPr>
        </p:nvSpPr>
        <p:spPr>
          <a:xfrm>
            <a:off x="961925" y="2817076"/>
            <a:ext cx="3054900" cy="151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38" name="Google Shape;38;p48"/>
          <p:cNvSpPr txBox="1">
            <a:spLocks noGrp="1"/>
          </p:cNvSpPr>
          <p:nvPr>
            <p:ph type="subTitle" idx="3"/>
          </p:nvPr>
        </p:nvSpPr>
        <p:spPr>
          <a:xfrm>
            <a:off x="961925" y="2292300"/>
            <a:ext cx="30549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 name="Google Shape;39;p48"/>
          <p:cNvSpPr txBox="1">
            <a:spLocks noGrp="1"/>
          </p:cNvSpPr>
          <p:nvPr>
            <p:ph type="subTitle" idx="4"/>
          </p:nvPr>
        </p:nvSpPr>
        <p:spPr>
          <a:xfrm>
            <a:off x="5029202" y="2292300"/>
            <a:ext cx="30549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0"/>
        <p:cNvGrpSpPr/>
        <p:nvPr/>
      </p:nvGrpSpPr>
      <p:grpSpPr>
        <a:xfrm>
          <a:off x="0" y="0"/>
          <a:ext cx="0" cy="0"/>
          <a:chOff x="0" y="0"/>
          <a:chExt cx="0" cy="0"/>
        </a:xfrm>
      </p:grpSpPr>
      <p:sp>
        <p:nvSpPr>
          <p:cNvPr id="41" name="Google Shape;41;p4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42" name="Google Shape;42;p49"/>
          <p:cNvSpPr txBox="1">
            <a:spLocks noGrp="1"/>
          </p:cNvSpPr>
          <p:nvPr>
            <p:ph type="subTitle" idx="1"/>
          </p:nvPr>
        </p:nvSpPr>
        <p:spPr>
          <a:xfrm>
            <a:off x="901850" y="2815848"/>
            <a:ext cx="2196600" cy="160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3" name="Google Shape;43;p49"/>
          <p:cNvSpPr txBox="1">
            <a:spLocks noGrp="1"/>
          </p:cNvSpPr>
          <p:nvPr>
            <p:ph type="subTitle" idx="2"/>
          </p:nvPr>
        </p:nvSpPr>
        <p:spPr>
          <a:xfrm>
            <a:off x="3473634" y="2815848"/>
            <a:ext cx="2196600" cy="160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4" name="Google Shape;44;p49"/>
          <p:cNvSpPr txBox="1">
            <a:spLocks noGrp="1"/>
          </p:cNvSpPr>
          <p:nvPr>
            <p:ph type="subTitle" idx="3"/>
          </p:nvPr>
        </p:nvSpPr>
        <p:spPr>
          <a:xfrm>
            <a:off x="6045424" y="2815848"/>
            <a:ext cx="2196600" cy="160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5" name="Google Shape;45;p49"/>
          <p:cNvSpPr txBox="1">
            <a:spLocks noGrp="1"/>
          </p:cNvSpPr>
          <p:nvPr>
            <p:ph type="subTitle" idx="4"/>
          </p:nvPr>
        </p:nvSpPr>
        <p:spPr>
          <a:xfrm>
            <a:off x="901850" y="2121456"/>
            <a:ext cx="2196600" cy="80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6" name="Google Shape;46;p49"/>
          <p:cNvSpPr txBox="1">
            <a:spLocks noGrp="1"/>
          </p:cNvSpPr>
          <p:nvPr>
            <p:ph type="subTitle" idx="5"/>
          </p:nvPr>
        </p:nvSpPr>
        <p:spPr>
          <a:xfrm>
            <a:off x="3473636" y="2121456"/>
            <a:ext cx="2196600" cy="80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7" name="Google Shape;47;p49"/>
          <p:cNvSpPr txBox="1">
            <a:spLocks noGrp="1"/>
          </p:cNvSpPr>
          <p:nvPr>
            <p:ph type="subTitle" idx="6"/>
          </p:nvPr>
        </p:nvSpPr>
        <p:spPr>
          <a:xfrm>
            <a:off x="6045421" y="2121456"/>
            <a:ext cx="2196600" cy="80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8"/>
        <p:cNvGrpSpPr/>
        <p:nvPr/>
      </p:nvGrpSpPr>
      <p:grpSpPr>
        <a:xfrm>
          <a:off x="0" y="0"/>
          <a:ext cx="0" cy="0"/>
          <a:chOff x="0" y="0"/>
          <a:chExt cx="0" cy="0"/>
        </a:xfrm>
      </p:grpSpPr>
      <p:sp>
        <p:nvSpPr>
          <p:cNvPr id="49" name="Google Shape;49;p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50" name="Google Shape;50;p50"/>
          <p:cNvSpPr txBox="1">
            <a:spLocks noGrp="1"/>
          </p:cNvSpPr>
          <p:nvPr>
            <p:ph type="subTitle" idx="1"/>
          </p:nvPr>
        </p:nvSpPr>
        <p:spPr>
          <a:xfrm>
            <a:off x="1682846" y="1753038"/>
            <a:ext cx="2848200" cy="10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1" name="Google Shape;51;p50"/>
          <p:cNvSpPr txBox="1">
            <a:spLocks noGrp="1"/>
          </p:cNvSpPr>
          <p:nvPr>
            <p:ph type="subTitle" idx="2"/>
          </p:nvPr>
        </p:nvSpPr>
        <p:spPr>
          <a:xfrm>
            <a:off x="5509397" y="1753038"/>
            <a:ext cx="2848200" cy="10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2" name="Google Shape;52;p50"/>
          <p:cNvSpPr txBox="1">
            <a:spLocks noGrp="1"/>
          </p:cNvSpPr>
          <p:nvPr>
            <p:ph type="subTitle" idx="3"/>
          </p:nvPr>
        </p:nvSpPr>
        <p:spPr>
          <a:xfrm>
            <a:off x="1682845" y="3456125"/>
            <a:ext cx="2848200" cy="10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3" name="Google Shape;53;p50"/>
          <p:cNvSpPr txBox="1">
            <a:spLocks noGrp="1"/>
          </p:cNvSpPr>
          <p:nvPr>
            <p:ph type="subTitle" idx="4"/>
          </p:nvPr>
        </p:nvSpPr>
        <p:spPr>
          <a:xfrm>
            <a:off x="5509397" y="3456125"/>
            <a:ext cx="2848200" cy="10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4" name="Google Shape;54;p50"/>
          <p:cNvSpPr txBox="1">
            <a:spLocks noGrp="1"/>
          </p:cNvSpPr>
          <p:nvPr>
            <p:ph type="subTitle" idx="5"/>
          </p:nvPr>
        </p:nvSpPr>
        <p:spPr>
          <a:xfrm>
            <a:off x="1682845" y="1459688"/>
            <a:ext cx="28482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 name="Google Shape;55;p50"/>
          <p:cNvSpPr txBox="1">
            <a:spLocks noGrp="1"/>
          </p:cNvSpPr>
          <p:nvPr>
            <p:ph type="subTitle" idx="6"/>
          </p:nvPr>
        </p:nvSpPr>
        <p:spPr>
          <a:xfrm>
            <a:off x="1682845" y="3162850"/>
            <a:ext cx="28482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6" name="Google Shape;56;p50"/>
          <p:cNvSpPr txBox="1">
            <a:spLocks noGrp="1"/>
          </p:cNvSpPr>
          <p:nvPr>
            <p:ph type="subTitle" idx="7"/>
          </p:nvPr>
        </p:nvSpPr>
        <p:spPr>
          <a:xfrm>
            <a:off x="5509370" y="1459688"/>
            <a:ext cx="28482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7" name="Google Shape;57;p50"/>
          <p:cNvSpPr txBox="1">
            <a:spLocks noGrp="1"/>
          </p:cNvSpPr>
          <p:nvPr>
            <p:ph type="subTitle" idx="8"/>
          </p:nvPr>
        </p:nvSpPr>
        <p:spPr>
          <a:xfrm>
            <a:off x="5509370" y="3162850"/>
            <a:ext cx="2848200" cy="377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8"/>
        <p:cNvGrpSpPr/>
        <p:nvPr/>
      </p:nvGrpSpPr>
      <p:grpSpPr>
        <a:xfrm>
          <a:off x="0" y="0"/>
          <a:ext cx="0" cy="0"/>
          <a:chOff x="0" y="0"/>
          <a:chExt cx="0" cy="0"/>
        </a:xfrm>
      </p:grpSpPr>
      <p:sp>
        <p:nvSpPr>
          <p:cNvPr id="59" name="Google Shape;59;p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a:endParaRPr/>
          </a:p>
        </p:txBody>
      </p:sp>
      <p:sp>
        <p:nvSpPr>
          <p:cNvPr id="60" name="Google Shape;60;p51"/>
          <p:cNvSpPr txBox="1">
            <a:spLocks noGrp="1"/>
          </p:cNvSpPr>
          <p:nvPr>
            <p:ph type="subTitle" idx="1"/>
          </p:nvPr>
        </p:nvSpPr>
        <p:spPr>
          <a:xfrm>
            <a:off x="720000" y="1754996"/>
            <a:ext cx="21444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1" name="Google Shape;61;p51"/>
          <p:cNvSpPr txBox="1">
            <a:spLocks noGrp="1"/>
          </p:cNvSpPr>
          <p:nvPr>
            <p:ph type="subTitle" idx="2"/>
          </p:nvPr>
        </p:nvSpPr>
        <p:spPr>
          <a:xfrm>
            <a:off x="3501238" y="1754974"/>
            <a:ext cx="21444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2" name="Google Shape;62;p51"/>
          <p:cNvSpPr txBox="1">
            <a:spLocks noGrp="1"/>
          </p:cNvSpPr>
          <p:nvPr>
            <p:ph type="subTitle" idx="3"/>
          </p:nvPr>
        </p:nvSpPr>
        <p:spPr>
          <a:xfrm>
            <a:off x="720000" y="3465185"/>
            <a:ext cx="21444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3" name="Google Shape;63;p51"/>
          <p:cNvSpPr txBox="1">
            <a:spLocks noGrp="1"/>
          </p:cNvSpPr>
          <p:nvPr>
            <p:ph type="subTitle" idx="4"/>
          </p:nvPr>
        </p:nvSpPr>
        <p:spPr>
          <a:xfrm>
            <a:off x="3501238" y="3465181"/>
            <a:ext cx="21444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4" name="Google Shape;64;p51"/>
          <p:cNvSpPr txBox="1">
            <a:spLocks noGrp="1"/>
          </p:cNvSpPr>
          <p:nvPr>
            <p:ph type="subTitle" idx="5"/>
          </p:nvPr>
        </p:nvSpPr>
        <p:spPr>
          <a:xfrm>
            <a:off x="6282475" y="1754974"/>
            <a:ext cx="21444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5" name="Google Shape;65;p51"/>
          <p:cNvSpPr txBox="1">
            <a:spLocks noGrp="1"/>
          </p:cNvSpPr>
          <p:nvPr>
            <p:ph type="subTitle" idx="6"/>
          </p:nvPr>
        </p:nvSpPr>
        <p:spPr>
          <a:xfrm>
            <a:off x="6282475" y="3465181"/>
            <a:ext cx="2144400" cy="1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6" name="Google Shape;66;p51"/>
          <p:cNvSpPr txBox="1">
            <a:spLocks noGrp="1"/>
          </p:cNvSpPr>
          <p:nvPr>
            <p:ph type="subTitle" idx="7"/>
          </p:nvPr>
        </p:nvSpPr>
        <p:spPr>
          <a:xfrm>
            <a:off x="724225" y="1320999"/>
            <a:ext cx="2144400" cy="51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7" name="Google Shape;67;p51"/>
          <p:cNvSpPr txBox="1">
            <a:spLocks noGrp="1"/>
          </p:cNvSpPr>
          <p:nvPr>
            <p:ph type="subTitle" idx="8"/>
          </p:nvPr>
        </p:nvSpPr>
        <p:spPr>
          <a:xfrm>
            <a:off x="3505300" y="1320999"/>
            <a:ext cx="2144400" cy="51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 name="Google Shape;68;p51"/>
          <p:cNvSpPr txBox="1">
            <a:spLocks noGrp="1"/>
          </p:cNvSpPr>
          <p:nvPr>
            <p:ph type="subTitle" idx="9"/>
          </p:nvPr>
        </p:nvSpPr>
        <p:spPr>
          <a:xfrm>
            <a:off x="6286375" y="1320999"/>
            <a:ext cx="2144400" cy="51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9" name="Google Shape;69;p51"/>
          <p:cNvSpPr txBox="1">
            <a:spLocks noGrp="1"/>
          </p:cNvSpPr>
          <p:nvPr>
            <p:ph type="subTitle" idx="13"/>
          </p:nvPr>
        </p:nvSpPr>
        <p:spPr>
          <a:xfrm>
            <a:off x="724225" y="3033384"/>
            <a:ext cx="2144400" cy="51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0" name="Google Shape;70;p51"/>
          <p:cNvSpPr txBox="1">
            <a:spLocks noGrp="1"/>
          </p:cNvSpPr>
          <p:nvPr>
            <p:ph type="subTitle" idx="14"/>
          </p:nvPr>
        </p:nvSpPr>
        <p:spPr>
          <a:xfrm>
            <a:off x="3505300" y="3033384"/>
            <a:ext cx="2144400" cy="51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1" name="Google Shape;71;p51"/>
          <p:cNvSpPr txBox="1">
            <a:spLocks noGrp="1"/>
          </p:cNvSpPr>
          <p:nvPr>
            <p:ph type="subTitle" idx="15"/>
          </p:nvPr>
        </p:nvSpPr>
        <p:spPr>
          <a:xfrm>
            <a:off x="6286375" y="3033384"/>
            <a:ext cx="2144400" cy="51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Raleway"/>
              <a:buNone/>
              <a:defRPr sz="2000">
                <a:solidFill>
                  <a:schemeClr val="dk1"/>
                </a:solidFill>
                <a:latin typeface="Oswald"/>
                <a:ea typeface="Oswald"/>
                <a:cs typeface="Oswald"/>
                <a:sym typeface="Oswald"/>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9pPr>
          </a:lstStyle>
          <a:p>
            <a:endParaRPr/>
          </a:p>
        </p:txBody>
      </p:sp>
      <p:sp>
        <p:nvSpPr>
          <p:cNvPr id="7" name="Google Shape;7;p42"/>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Mulish Medium"/>
              <a:buChar char="●"/>
              <a:defRPr sz="1200" b="0" i="0" u="none" strike="noStrike" cap="none">
                <a:solidFill>
                  <a:schemeClr val="dk1"/>
                </a:solidFill>
                <a:latin typeface="Mulish Medium"/>
                <a:ea typeface="Mulish Medium"/>
                <a:cs typeface="Mulish Medium"/>
                <a:sym typeface="Mulish Medium"/>
              </a:defRPr>
            </a:lvl1pPr>
            <a:lvl2pPr marL="914400" marR="0" lvl="1" indent="-304800" algn="l" rtl="0">
              <a:lnSpc>
                <a:spcPct val="100000"/>
              </a:lnSpc>
              <a:spcBef>
                <a:spcPts val="0"/>
              </a:spcBef>
              <a:spcAft>
                <a:spcPts val="0"/>
              </a:spcAft>
              <a:buClr>
                <a:schemeClr val="dk1"/>
              </a:buClr>
              <a:buSzPts val="1200"/>
              <a:buFont typeface="Mulish Medium"/>
              <a:buChar char="○"/>
              <a:defRPr sz="1200" b="0" i="0" u="none" strike="noStrike" cap="none">
                <a:solidFill>
                  <a:schemeClr val="dk1"/>
                </a:solidFill>
                <a:latin typeface="Mulish Medium"/>
                <a:ea typeface="Mulish Medium"/>
                <a:cs typeface="Mulish Medium"/>
                <a:sym typeface="Mulish Medium"/>
              </a:defRPr>
            </a:lvl2pPr>
            <a:lvl3pPr marL="1371600" marR="0" lvl="2" indent="-304800" algn="l" rtl="0">
              <a:lnSpc>
                <a:spcPct val="100000"/>
              </a:lnSpc>
              <a:spcBef>
                <a:spcPts val="0"/>
              </a:spcBef>
              <a:spcAft>
                <a:spcPts val="0"/>
              </a:spcAft>
              <a:buClr>
                <a:schemeClr val="dk1"/>
              </a:buClr>
              <a:buSzPts val="1200"/>
              <a:buFont typeface="Mulish Medium"/>
              <a:buChar char="■"/>
              <a:defRPr sz="1200" b="0" i="0" u="none" strike="noStrike" cap="none">
                <a:solidFill>
                  <a:schemeClr val="dk1"/>
                </a:solidFill>
                <a:latin typeface="Mulish Medium"/>
                <a:ea typeface="Mulish Medium"/>
                <a:cs typeface="Mulish Medium"/>
                <a:sym typeface="Mulish Medium"/>
              </a:defRPr>
            </a:lvl3pPr>
            <a:lvl4pPr marL="1828800" marR="0" lvl="3" indent="-304800" algn="l" rtl="0">
              <a:lnSpc>
                <a:spcPct val="100000"/>
              </a:lnSpc>
              <a:spcBef>
                <a:spcPts val="0"/>
              </a:spcBef>
              <a:spcAft>
                <a:spcPts val="0"/>
              </a:spcAft>
              <a:buClr>
                <a:schemeClr val="dk1"/>
              </a:buClr>
              <a:buSzPts val="1200"/>
              <a:buFont typeface="Mulish Medium"/>
              <a:buChar char="●"/>
              <a:defRPr sz="1200" b="0" i="0" u="none" strike="noStrike" cap="none">
                <a:solidFill>
                  <a:schemeClr val="dk1"/>
                </a:solidFill>
                <a:latin typeface="Mulish Medium"/>
                <a:ea typeface="Mulish Medium"/>
                <a:cs typeface="Mulish Medium"/>
                <a:sym typeface="Mulish Medium"/>
              </a:defRPr>
            </a:lvl4pPr>
            <a:lvl5pPr marL="2286000" marR="0" lvl="4" indent="-304800" algn="l" rtl="0">
              <a:lnSpc>
                <a:spcPct val="100000"/>
              </a:lnSpc>
              <a:spcBef>
                <a:spcPts val="0"/>
              </a:spcBef>
              <a:spcAft>
                <a:spcPts val="0"/>
              </a:spcAft>
              <a:buClr>
                <a:schemeClr val="dk1"/>
              </a:buClr>
              <a:buSzPts val="1200"/>
              <a:buFont typeface="Mulish Medium"/>
              <a:buChar char="○"/>
              <a:defRPr sz="1200" b="0" i="0" u="none" strike="noStrike" cap="none">
                <a:solidFill>
                  <a:schemeClr val="dk1"/>
                </a:solidFill>
                <a:latin typeface="Mulish Medium"/>
                <a:ea typeface="Mulish Medium"/>
                <a:cs typeface="Mulish Medium"/>
                <a:sym typeface="Mulish Medium"/>
              </a:defRPr>
            </a:lvl5pPr>
            <a:lvl6pPr marL="2743200" marR="0" lvl="5" indent="-304800" algn="l" rtl="0">
              <a:lnSpc>
                <a:spcPct val="100000"/>
              </a:lnSpc>
              <a:spcBef>
                <a:spcPts val="0"/>
              </a:spcBef>
              <a:spcAft>
                <a:spcPts val="0"/>
              </a:spcAft>
              <a:buClr>
                <a:schemeClr val="dk1"/>
              </a:buClr>
              <a:buSzPts val="1200"/>
              <a:buFont typeface="Mulish Medium"/>
              <a:buChar char="■"/>
              <a:defRPr sz="1200" b="0" i="0" u="none" strike="noStrike" cap="none">
                <a:solidFill>
                  <a:schemeClr val="dk1"/>
                </a:solidFill>
                <a:latin typeface="Mulish Medium"/>
                <a:ea typeface="Mulish Medium"/>
                <a:cs typeface="Mulish Medium"/>
                <a:sym typeface="Mulish Medium"/>
              </a:defRPr>
            </a:lvl6pPr>
            <a:lvl7pPr marL="3200400" marR="0" lvl="6" indent="-304800" algn="l" rtl="0">
              <a:lnSpc>
                <a:spcPct val="100000"/>
              </a:lnSpc>
              <a:spcBef>
                <a:spcPts val="0"/>
              </a:spcBef>
              <a:spcAft>
                <a:spcPts val="0"/>
              </a:spcAft>
              <a:buClr>
                <a:schemeClr val="dk1"/>
              </a:buClr>
              <a:buSzPts val="1200"/>
              <a:buFont typeface="Mulish Medium"/>
              <a:buChar char="●"/>
              <a:defRPr sz="1200" b="0" i="0" u="none" strike="noStrike" cap="none">
                <a:solidFill>
                  <a:schemeClr val="dk1"/>
                </a:solidFill>
                <a:latin typeface="Mulish Medium"/>
                <a:ea typeface="Mulish Medium"/>
                <a:cs typeface="Mulish Medium"/>
                <a:sym typeface="Mulish Medium"/>
              </a:defRPr>
            </a:lvl7pPr>
            <a:lvl8pPr marL="3657600" marR="0" lvl="7" indent="-304800" algn="l" rtl="0">
              <a:lnSpc>
                <a:spcPct val="100000"/>
              </a:lnSpc>
              <a:spcBef>
                <a:spcPts val="0"/>
              </a:spcBef>
              <a:spcAft>
                <a:spcPts val="0"/>
              </a:spcAft>
              <a:buClr>
                <a:schemeClr val="dk1"/>
              </a:buClr>
              <a:buSzPts val="1200"/>
              <a:buFont typeface="Mulish Medium"/>
              <a:buChar char="○"/>
              <a:defRPr sz="1200" b="0" i="0" u="none" strike="noStrike" cap="none">
                <a:solidFill>
                  <a:schemeClr val="dk1"/>
                </a:solidFill>
                <a:latin typeface="Mulish Medium"/>
                <a:ea typeface="Mulish Medium"/>
                <a:cs typeface="Mulish Medium"/>
                <a:sym typeface="Mulish Medium"/>
              </a:defRPr>
            </a:lvl8pPr>
            <a:lvl9pPr marL="4114800" marR="0" lvl="8" indent="-304800" algn="l" rtl="0">
              <a:lnSpc>
                <a:spcPct val="100000"/>
              </a:lnSpc>
              <a:spcBef>
                <a:spcPts val="0"/>
              </a:spcBef>
              <a:spcAft>
                <a:spcPts val="0"/>
              </a:spcAft>
              <a:buClr>
                <a:schemeClr val="dk1"/>
              </a:buClr>
              <a:buSzPts val="1200"/>
              <a:buFont typeface="Mulish Medium"/>
              <a:buChar char="■"/>
              <a:defRPr sz="1200" b="0" i="0" u="none" strike="noStrike" cap="none">
                <a:solidFill>
                  <a:schemeClr val="dk1"/>
                </a:solidFill>
                <a:latin typeface="Mulish Medium"/>
                <a:ea typeface="Mulish Medium"/>
                <a:cs typeface="Mulish Medium"/>
                <a:sym typeface="Mulish Mediu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www.nyc.gov/site/tlc/about/tlc-trip-record-data.page"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hyperlink" Target="https://data.cityofnewyork.us/Transportation/NYC-Taxi-Zones/d3c5-ddg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sp>
        <p:nvSpPr>
          <p:cNvPr id="125" name="Google Shape;125;p1"/>
          <p:cNvSpPr txBox="1">
            <a:spLocks noGrp="1"/>
          </p:cNvSpPr>
          <p:nvPr>
            <p:ph type="ctrTitle"/>
          </p:nvPr>
        </p:nvSpPr>
        <p:spPr>
          <a:xfrm>
            <a:off x="1057050" y="852100"/>
            <a:ext cx="7029900" cy="187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a:t>Cab Capital </a:t>
            </a:r>
            <a:r>
              <a:rPr lang="en">
                <a:solidFill>
                  <a:schemeClr val="accent3"/>
                </a:solidFill>
              </a:rPr>
              <a:t>Consulting</a:t>
            </a:r>
            <a:endParaRPr b="0">
              <a:solidFill>
                <a:schemeClr val="accent3"/>
              </a:solidFill>
              <a:latin typeface="Oswald"/>
              <a:ea typeface="Oswald"/>
              <a:cs typeface="Oswald"/>
              <a:sym typeface="Oswald"/>
            </a:endParaRPr>
          </a:p>
        </p:txBody>
      </p:sp>
      <p:cxnSp>
        <p:nvCxnSpPr>
          <p:cNvPr id="126" name="Google Shape;126;p1"/>
          <p:cNvCxnSpPr/>
          <p:nvPr/>
        </p:nvCxnSpPr>
        <p:spPr>
          <a:xfrm>
            <a:off x="5627500" y="459725"/>
            <a:ext cx="3889800" cy="0"/>
          </a:xfrm>
          <a:prstGeom prst="straightConnector1">
            <a:avLst/>
          </a:prstGeom>
          <a:noFill/>
          <a:ln w="9525" cap="flat" cmpd="sng">
            <a:solidFill>
              <a:schemeClr val="dk1"/>
            </a:solidFill>
            <a:prstDash val="solid"/>
            <a:round/>
            <a:headEnd type="none" w="sm" len="sm"/>
            <a:tailEnd type="none" w="sm" len="sm"/>
          </a:ln>
        </p:spPr>
      </p:cxnSp>
      <p:sp>
        <p:nvSpPr>
          <p:cNvPr id="127" name="Google Shape;127;p1"/>
          <p:cNvSpPr txBox="1"/>
          <p:nvPr/>
        </p:nvSpPr>
        <p:spPr>
          <a:xfrm>
            <a:off x="2797950" y="1988950"/>
            <a:ext cx="3548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dk1"/>
                </a:solidFill>
                <a:latin typeface="Oswald Medium"/>
                <a:ea typeface="Oswald Medium"/>
                <a:cs typeface="Oswald Medium"/>
                <a:sym typeface="Oswald Medium"/>
              </a:rPr>
              <a:t>Our Team</a:t>
            </a:r>
            <a:endParaRPr sz="3000">
              <a:solidFill>
                <a:schemeClr val="dk1"/>
              </a:solidFill>
              <a:latin typeface="Oswald Medium"/>
              <a:ea typeface="Oswald Medium"/>
              <a:cs typeface="Oswald Medium"/>
              <a:sym typeface="Oswald Medium"/>
            </a:endParaRPr>
          </a:p>
        </p:txBody>
      </p:sp>
      <p:pic>
        <p:nvPicPr>
          <p:cNvPr id="128" name="Google Shape;128;p1"/>
          <p:cNvPicPr preferRelativeResize="0"/>
          <p:nvPr/>
        </p:nvPicPr>
        <p:blipFill rotWithShape="1">
          <a:blip r:embed="rId3">
            <a:alphaModFix/>
          </a:blip>
          <a:srcRect t="10783" b="24099"/>
          <a:stretch/>
        </p:blipFill>
        <p:spPr>
          <a:xfrm>
            <a:off x="369550" y="2685000"/>
            <a:ext cx="1358100" cy="1301100"/>
          </a:xfrm>
          <a:prstGeom prst="ellipse">
            <a:avLst/>
          </a:prstGeom>
          <a:noFill/>
          <a:ln>
            <a:noFill/>
          </a:ln>
        </p:spPr>
      </p:pic>
      <p:pic>
        <p:nvPicPr>
          <p:cNvPr id="129" name="Google Shape;129;p1"/>
          <p:cNvPicPr preferRelativeResize="0"/>
          <p:nvPr/>
        </p:nvPicPr>
        <p:blipFill rotWithShape="1">
          <a:blip r:embed="rId4">
            <a:alphaModFix/>
          </a:blip>
          <a:srcRect l="3007" t="1380" r="2998" b="1390"/>
          <a:stretch/>
        </p:blipFill>
        <p:spPr>
          <a:xfrm>
            <a:off x="7049901" y="2663800"/>
            <a:ext cx="1442100" cy="1401300"/>
          </a:xfrm>
          <a:prstGeom prst="ellipse">
            <a:avLst/>
          </a:prstGeom>
          <a:noFill/>
          <a:ln>
            <a:noFill/>
          </a:ln>
        </p:spPr>
      </p:pic>
      <p:sp>
        <p:nvSpPr>
          <p:cNvPr id="130" name="Google Shape;130;p1"/>
          <p:cNvSpPr txBox="1"/>
          <p:nvPr/>
        </p:nvSpPr>
        <p:spPr>
          <a:xfrm>
            <a:off x="440650" y="4068575"/>
            <a:ext cx="1215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Oswald Medium"/>
                <a:ea typeface="Oswald Medium"/>
                <a:cs typeface="Oswald Medium"/>
                <a:sym typeface="Oswald Medium"/>
              </a:rPr>
              <a:t>Louie Labellarte</a:t>
            </a:r>
            <a:endParaRPr sz="1200">
              <a:solidFill>
                <a:schemeClr val="dk1"/>
              </a:solidFill>
              <a:latin typeface="Oswald Medium"/>
              <a:ea typeface="Oswald Medium"/>
              <a:cs typeface="Oswald Medium"/>
              <a:sym typeface="Oswald Medium"/>
            </a:endParaRPr>
          </a:p>
        </p:txBody>
      </p:sp>
      <p:sp>
        <p:nvSpPr>
          <p:cNvPr id="131" name="Google Shape;131;p1"/>
          <p:cNvSpPr txBox="1"/>
          <p:nvPr/>
        </p:nvSpPr>
        <p:spPr>
          <a:xfrm>
            <a:off x="7163001" y="4068575"/>
            <a:ext cx="1215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Oswald Medium"/>
                <a:ea typeface="Oswald Medium"/>
                <a:cs typeface="Oswald Medium"/>
                <a:sym typeface="Oswald Medium"/>
              </a:rPr>
              <a:t>Jonas Hernando</a:t>
            </a:r>
            <a:endParaRPr sz="1200">
              <a:solidFill>
                <a:schemeClr val="dk1"/>
              </a:solidFill>
              <a:latin typeface="Oswald Medium"/>
              <a:ea typeface="Oswald Medium"/>
              <a:cs typeface="Oswald Medium"/>
              <a:sym typeface="Oswald Medium"/>
            </a:endParaRPr>
          </a:p>
        </p:txBody>
      </p:sp>
      <p:sp>
        <p:nvSpPr>
          <p:cNvPr id="132" name="Google Shape;132;p1"/>
          <p:cNvSpPr txBox="1"/>
          <p:nvPr/>
        </p:nvSpPr>
        <p:spPr>
          <a:xfrm>
            <a:off x="4876600" y="4067225"/>
            <a:ext cx="1215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Oswald Medium"/>
                <a:ea typeface="Oswald Medium"/>
                <a:cs typeface="Oswald Medium"/>
                <a:sym typeface="Oswald Medium"/>
              </a:rPr>
              <a:t>Tommy Cleland</a:t>
            </a:r>
            <a:endParaRPr sz="1200">
              <a:solidFill>
                <a:schemeClr val="dk1"/>
              </a:solidFill>
              <a:latin typeface="Oswald Medium"/>
              <a:ea typeface="Oswald Medium"/>
              <a:cs typeface="Oswald Medium"/>
              <a:sym typeface="Oswald Medium"/>
            </a:endParaRPr>
          </a:p>
        </p:txBody>
      </p:sp>
      <p:sp>
        <p:nvSpPr>
          <p:cNvPr id="133" name="Google Shape;133;p1"/>
          <p:cNvSpPr txBox="1"/>
          <p:nvPr/>
        </p:nvSpPr>
        <p:spPr>
          <a:xfrm>
            <a:off x="2658625" y="4068575"/>
            <a:ext cx="1215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Oswald Medium"/>
                <a:ea typeface="Oswald Medium"/>
                <a:cs typeface="Oswald Medium"/>
                <a:sym typeface="Oswald Medium"/>
              </a:rPr>
              <a:t>Tuhina Maji</a:t>
            </a:r>
            <a:endParaRPr sz="1200">
              <a:solidFill>
                <a:schemeClr val="dk1"/>
              </a:solidFill>
              <a:latin typeface="Oswald Medium"/>
              <a:ea typeface="Oswald Medium"/>
              <a:cs typeface="Oswald Medium"/>
              <a:sym typeface="Oswald Medium"/>
            </a:endParaRPr>
          </a:p>
        </p:txBody>
      </p:sp>
      <p:pic>
        <p:nvPicPr>
          <p:cNvPr id="134" name="Google Shape;134;p1"/>
          <p:cNvPicPr preferRelativeResize="0"/>
          <p:nvPr/>
        </p:nvPicPr>
        <p:blipFill>
          <a:blip r:embed="rId5">
            <a:alphaModFix/>
          </a:blip>
          <a:stretch>
            <a:fillRect/>
          </a:stretch>
        </p:blipFill>
        <p:spPr>
          <a:xfrm>
            <a:off x="4793650" y="2685000"/>
            <a:ext cx="1381800" cy="1381800"/>
          </a:xfrm>
          <a:prstGeom prst="ellipse">
            <a:avLst/>
          </a:prstGeom>
          <a:noFill/>
          <a:ln>
            <a:noFill/>
          </a:ln>
        </p:spPr>
      </p:pic>
      <p:pic>
        <p:nvPicPr>
          <p:cNvPr id="135" name="Google Shape;135;p1"/>
          <p:cNvPicPr preferRelativeResize="0"/>
          <p:nvPr/>
        </p:nvPicPr>
        <p:blipFill rotWithShape="1">
          <a:blip r:embed="rId6">
            <a:alphaModFix/>
          </a:blip>
          <a:srcRect l="19793" t="6916" r="19932"/>
          <a:stretch/>
        </p:blipFill>
        <p:spPr>
          <a:xfrm>
            <a:off x="2579350" y="2634900"/>
            <a:ext cx="1362600" cy="1401300"/>
          </a:xfrm>
          <a:prstGeom prst="ellipse">
            <a:avLst/>
          </a:prstGeom>
          <a:noFill/>
          <a:ln>
            <a:noFill/>
          </a:ln>
        </p:spPr>
      </p:pic>
      <p:sp>
        <p:nvSpPr>
          <p:cNvPr id="136" name="Google Shape;136;p1"/>
          <p:cNvSpPr txBox="1"/>
          <p:nvPr/>
        </p:nvSpPr>
        <p:spPr>
          <a:xfrm>
            <a:off x="88300" y="4374075"/>
            <a:ext cx="1920600" cy="6003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dk1"/>
              </a:buClr>
              <a:buSzPts val="900"/>
              <a:buFont typeface="Mulish Medium"/>
              <a:buChar char="❖"/>
            </a:pPr>
            <a:r>
              <a:rPr lang="en" sz="900">
                <a:solidFill>
                  <a:schemeClr val="dk1"/>
                </a:solidFill>
                <a:latin typeface="Mulish Medium"/>
                <a:ea typeface="Mulish Medium"/>
                <a:cs typeface="Mulish Medium"/>
                <a:sym typeface="Mulish Medium"/>
              </a:rPr>
              <a:t>ETL</a:t>
            </a:r>
            <a:endParaRPr sz="900">
              <a:solidFill>
                <a:schemeClr val="dk1"/>
              </a:solidFill>
              <a:latin typeface="Mulish Medium"/>
              <a:ea typeface="Mulish Medium"/>
              <a:cs typeface="Mulish Medium"/>
              <a:sym typeface="Mulish Medium"/>
            </a:endParaRPr>
          </a:p>
          <a:p>
            <a:pPr marL="457200" lvl="0" indent="-285750" algn="l" rtl="0">
              <a:spcBef>
                <a:spcPts val="0"/>
              </a:spcBef>
              <a:spcAft>
                <a:spcPts val="0"/>
              </a:spcAft>
              <a:buClr>
                <a:schemeClr val="dk1"/>
              </a:buClr>
              <a:buSzPts val="900"/>
              <a:buFont typeface="Mulish Medium"/>
              <a:buChar char="❖"/>
            </a:pPr>
            <a:r>
              <a:rPr lang="en" sz="900">
                <a:solidFill>
                  <a:schemeClr val="dk1"/>
                </a:solidFill>
                <a:latin typeface="Mulish Medium"/>
                <a:ea typeface="Mulish Medium"/>
                <a:cs typeface="Mulish Medium"/>
                <a:sym typeface="Mulish Medium"/>
              </a:rPr>
              <a:t>Schema Design</a:t>
            </a:r>
            <a:endParaRPr sz="900">
              <a:solidFill>
                <a:schemeClr val="dk1"/>
              </a:solidFill>
              <a:latin typeface="Mulish Medium"/>
              <a:ea typeface="Mulish Medium"/>
              <a:cs typeface="Mulish Medium"/>
              <a:sym typeface="Mulish Medium"/>
            </a:endParaRPr>
          </a:p>
          <a:p>
            <a:pPr marL="457200" lvl="0" indent="-285750" algn="l" rtl="0">
              <a:spcBef>
                <a:spcPts val="0"/>
              </a:spcBef>
              <a:spcAft>
                <a:spcPts val="0"/>
              </a:spcAft>
              <a:buClr>
                <a:schemeClr val="dk1"/>
              </a:buClr>
              <a:buSzPts val="900"/>
              <a:buFont typeface="Mulish Medium"/>
              <a:buChar char="❖"/>
            </a:pPr>
            <a:r>
              <a:rPr lang="en" sz="900">
                <a:solidFill>
                  <a:schemeClr val="dk1"/>
                </a:solidFill>
                <a:latin typeface="Mulish Medium"/>
                <a:ea typeface="Mulish Medium"/>
                <a:cs typeface="Mulish Medium"/>
                <a:sym typeface="Mulish Medium"/>
              </a:rPr>
              <a:t>Data Visualization</a:t>
            </a:r>
            <a:endParaRPr sz="900">
              <a:solidFill>
                <a:schemeClr val="dk1"/>
              </a:solidFill>
              <a:latin typeface="Mulish Medium"/>
              <a:ea typeface="Mulish Medium"/>
              <a:cs typeface="Mulish Medium"/>
              <a:sym typeface="Mulish Medium"/>
            </a:endParaRPr>
          </a:p>
        </p:txBody>
      </p:sp>
      <p:sp>
        <p:nvSpPr>
          <p:cNvPr id="137" name="Google Shape;137;p1"/>
          <p:cNvSpPr txBox="1"/>
          <p:nvPr/>
        </p:nvSpPr>
        <p:spPr>
          <a:xfrm>
            <a:off x="2300350" y="4443375"/>
            <a:ext cx="1920600" cy="4617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dk1"/>
              </a:buClr>
              <a:buSzPts val="900"/>
              <a:buFont typeface="Mulish Medium"/>
              <a:buChar char="❖"/>
            </a:pPr>
            <a:r>
              <a:rPr lang="en" sz="900">
                <a:solidFill>
                  <a:schemeClr val="dk1"/>
                </a:solidFill>
                <a:latin typeface="Mulish Medium"/>
                <a:ea typeface="Mulish Medium"/>
                <a:cs typeface="Mulish Medium"/>
                <a:sym typeface="Mulish Medium"/>
              </a:rPr>
              <a:t>ETL</a:t>
            </a:r>
            <a:endParaRPr sz="900">
              <a:solidFill>
                <a:schemeClr val="dk1"/>
              </a:solidFill>
              <a:latin typeface="Mulish Medium"/>
              <a:ea typeface="Mulish Medium"/>
              <a:cs typeface="Mulish Medium"/>
              <a:sym typeface="Mulish Medium"/>
            </a:endParaRPr>
          </a:p>
          <a:p>
            <a:pPr marL="457200" lvl="0" indent="-285750" algn="l" rtl="0">
              <a:spcBef>
                <a:spcPts val="0"/>
              </a:spcBef>
              <a:spcAft>
                <a:spcPts val="0"/>
              </a:spcAft>
              <a:buClr>
                <a:schemeClr val="dk1"/>
              </a:buClr>
              <a:buSzPts val="900"/>
              <a:buFont typeface="Mulish Medium"/>
              <a:buChar char="❖"/>
            </a:pPr>
            <a:r>
              <a:rPr lang="en" sz="900">
                <a:solidFill>
                  <a:schemeClr val="dk1"/>
                </a:solidFill>
                <a:latin typeface="Mulish Medium"/>
                <a:ea typeface="Mulish Medium"/>
                <a:cs typeface="Mulish Medium"/>
                <a:sym typeface="Mulish Medium"/>
              </a:rPr>
              <a:t>BI Queries</a:t>
            </a:r>
            <a:endParaRPr sz="900">
              <a:solidFill>
                <a:schemeClr val="dk1"/>
              </a:solidFill>
              <a:latin typeface="Mulish Medium"/>
              <a:ea typeface="Mulish Medium"/>
              <a:cs typeface="Mulish Medium"/>
              <a:sym typeface="Mulish Medium"/>
            </a:endParaRPr>
          </a:p>
        </p:txBody>
      </p:sp>
      <p:sp>
        <p:nvSpPr>
          <p:cNvPr id="138" name="Google Shape;138;p1"/>
          <p:cNvSpPr txBox="1"/>
          <p:nvPr/>
        </p:nvSpPr>
        <p:spPr>
          <a:xfrm>
            <a:off x="4524250" y="4443375"/>
            <a:ext cx="1920600" cy="4617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dk1"/>
              </a:buClr>
              <a:buSzPts val="900"/>
              <a:buFont typeface="Mulish Medium"/>
              <a:buChar char="❖"/>
            </a:pPr>
            <a:r>
              <a:rPr lang="en" sz="900">
                <a:solidFill>
                  <a:schemeClr val="dk1"/>
                </a:solidFill>
                <a:latin typeface="Mulish Medium"/>
                <a:ea typeface="Mulish Medium"/>
                <a:cs typeface="Mulish Medium"/>
                <a:sym typeface="Mulish Medium"/>
              </a:rPr>
              <a:t>BI Queries</a:t>
            </a:r>
            <a:endParaRPr sz="900">
              <a:solidFill>
                <a:schemeClr val="dk1"/>
              </a:solidFill>
              <a:latin typeface="Mulish Medium"/>
              <a:ea typeface="Mulish Medium"/>
              <a:cs typeface="Mulish Medium"/>
              <a:sym typeface="Mulish Medium"/>
            </a:endParaRPr>
          </a:p>
          <a:p>
            <a:pPr marL="457200" lvl="0" indent="-285750" algn="l" rtl="0">
              <a:spcBef>
                <a:spcPts val="0"/>
              </a:spcBef>
              <a:spcAft>
                <a:spcPts val="0"/>
              </a:spcAft>
              <a:buClr>
                <a:schemeClr val="dk1"/>
              </a:buClr>
              <a:buSzPts val="900"/>
              <a:buFont typeface="Mulish Medium"/>
              <a:buChar char="❖"/>
            </a:pPr>
            <a:r>
              <a:rPr lang="en" sz="900">
                <a:solidFill>
                  <a:schemeClr val="dk1"/>
                </a:solidFill>
                <a:latin typeface="Mulish Medium"/>
                <a:ea typeface="Mulish Medium"/>
                <a:cs typeface="Mulish Medium"/>
                <a:sym typeface="Mulish Medium"/>
              </a:rPr>
              <a:t>Data Visualization</a:t>
            </a:r>
            <a:endParaRPr sz="900">
              <a:solidFill>
                <a:schemeClr val="dk1"/>
              </a:solidFill>
              <a:latin typeface="Mulish Medium"/>
              <a:ea typeface="Mulish Medium"/>
              <a:cs typeface="Mulish Medium"/>
              <a:sym typeface="Mulish Medium"/>
            </a:endParaRPr>
          </a:p>
        </p:txBody>
      </p:sp>
      <p:sp>
        <p:nvSpPr>
          <p:cNvPr id="139" name="Google Shape;139;p1"/>
          <p:cNvSpPr txBox="1"/>
          <p:nvPr/>
        </p:nvSpPr>
        <p:spPr>
          <a:xfrm>
            <a:off x="6810650" y="4443375"/>
            <a:ext cx="1920600" cy="4617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dk1"/>
              </a:buClr>
              <a:buSzPts val="900"/>
              <a:buFont typeface="Mulish Medium"/>
              <a:buChar char="❖"/>
            </a:pPr>
            <a:r>
              <a:rPr lang="en" sz="900">
                <a:solidFill>
                  <a:schemeClr val="dk1"/>
                </a:solidFill>
                <a:latin typeface="Mulish Medium"/>
                <a:ea typeface="Mulish Medium"/>
                <a:cs typeface="Mulish Medium"/>
                <a:sym typeface="Mulish Medium"/>
              </a:rPr>
              <a:t>Loading</a:t>
            </a:r>
            <a:endParaRPr sz="900">
              <a:solidFill>
                <a:schemeClr val="dk1"/>
              </a:solidFill>
              <a:latin typeface="Mulish Medium"/>
              <a:ea typeface="Mulish Medium"/>
              <a:cs typeface="Mulish Medium"/>
              <a:sym typeface="Mulish Medium"/>
            </a:endParaRPr>
          </a:p>
          <a:p>
            <a:pPr marL="457200" lvl="0" indent="-285750" algn="l" rtl="0">
              <a:spcBef>
                <a:spcPts val="0"/>
              </a:spcBef>
              <a:spcAft>
                <a:spcPts val="0"/>
              </a:spcAft>
              <a:buClr>
                <a:schemeClr val="dk1"/>
              </a:buClr>
              <a:buSzPts val="900"/>
              <a:buFont typeface="Mulish Medium"/>
              <a:buChar char="❖"/>
            </a:pPr>
            <a:r>
              <a:rPr lang="en" sz="900">
                <a:solidFill>
                  <a:schemeClr val="dk1"/>
                </a:solidFill>
                <a:latin typeface="Mulish Medium"/>
                <a:ea typeface="Mulish Medium"/>
                <a:cs typeface="Mulish Medium"/>
                <a:sym typeface="Mulish Medium"/>
              </a:rPr>
              <a:t>BI Queries</a:t>
            </a:r>
            <a:endParaRPr sz="900">
              <a:solidFill>
                <a:schemeClr val="dk1"/>
              </a:solidFill>
              <a:latin typeface="Mulish Medium"/>
              <a:ea typeface="Mulish Medium"/>
              <a:cs typeface="Mulish Medium"/>
              <a:sym typeface="Mulish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pSp>
        <p:nvGrpSpPr>
          <p:cNvPr id="248" name="Google Shape;248;g2bc98a5bdb1_0_26"/>
          <p:cNvGrpSpPr/>
          <p:nvPr/>
        </p:nvGrpSpPr>
        <p:grpSpPr>
          <a:xfrm>
            <a:off x="6667294" y="784750"/>
            <a:ext cx="807405" cy="880450"/>
            <a:chOff x="6779353" y="639275"/>
            <a:chExt cx="807405" cy="880450"/>
          </a:xfrm>
        </p:grpSpPr>
        <p:sp>
          <p:nvSpPr>
            <p:cNvPr id="249" name="Google Shape;249;g2bc98a5bdb1_0_26"/>
            <p:cNvSpPr/>
            <p:nvPr/>
          </p:nvSpPr>
          <p:spPr>
            <a:xfrm>
              <a:off x="6960658" y="893625"/>
              <a:ext cx="626100" cy="626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250" name="Google Shape;250;g2bc98a5bdb1_0_26"/>
            <p:cNvSpPr/>
            <p:nvPr/>
          </p:nvSpPr>
          <p:spPr>
            <a:xfrm>
              <a:off x="6779353" y="639275"/>
              <a:ext cx="354000" cy="354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ulish Medium"/>
                <a:ea typeface="Mulish Medium"/>
                <a:cs typeface="Mulish Medium"/>
                <a:sym typeface="Mulish Medium"/>
              </a:endParaRPr>
            </a:p>
          </p:txBody>
        </p:sp>
      </p:grpSp>
      <p:sp>
        <p:nvSpPr>
          <p:cNvPr id="251" name="Google Shape;251;g2bc98a5bdb1_0_26"/>
          <p:cNvSpPr/>
          <p:nvPr/>
        </p:nvSpPr>
        <p:spPr>
          <a:xfrm>
            <a:off x="7264739" y="1433050"/>
            <a:ext cx="1053900" cy="105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252" name="Google Shape;252;g2bc98a5bdb1_0_26"/>
          <p:cNvSpPr txBox="1">
            <a:spLocks noGrp="1"/>
          </p:cNvSpPr>
          <p:nvPr>
            <p:ph type="title"/>
          </p:nvPr>
        </p:nvSpPr>
        <p:spPr>
          <a:xfrm>
            <a:off x="4278250" y="2821500"/>
            <a:ext cx="4152600" cy="780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a:t>ETL Methodologies</a:t>
            </a:r>
            <a:endParaRPr/>
          </a:p>
        </p:txBody>
      </p:sp>
      <p:sp>
        <p:nvSpPr>
          <p:cNvPr id="253" name="Google Shape;253;g2bc98a5bdb1_0_26"/>
          <p:cNvSpPr txBox="1">
            <a:spLocks noGrp="1"/>
          </p:cNvSpPr>
          <p:nvPr>
            <p:ph type="title" idx="2"/>
          </p:nvPr>
        </p:nvSpPr>
        <p:spPr>
          <a:xfrm>
            <a:off x="7264739" y="1580664"/>
            <a:ext cx="10539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03</a:t>
            </a:r>
            <a:endParaRPr/>
          </a:p>
        </p:txBody>
      </p:sp>
      <p:cxnSp>
        <p:nvCxnSpPr>
          <p:cNvPr id="254" name="Google Shape;254;g2bc98a5bdb1_0_26"/>
          <p:cNvCxnSpPr/>
          <p:nvPr/>
        </p:nvCxnSpPr>
        <p:spPr>
          <a:xfrm>
            <a:off x="-293725" y="4306275"/>
            <a:ext cx="47781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bd11f867c5_0_10"/>
          <p:cNvSpPr txBox="1">
            <a:spLocks noGrp="1"/>
          </p:cNvSpPr>
          <p:nvPr>
            <p:ph type="subTitle" idx="1"/>
          </p:nvPr>
        </p:nvSpPr>
        <p:spPr>
          <a:xfrm>
            <a:off x="450925" y="849925"/>
            <a:ext cx="2466600" cy="2184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latin typeface="Mulish"/>
                <a:ea typeface="Mulish"/>
                <a:cs typeface="Mulish"/>
                <a:sym typeface="Mulish"/>
              </a:rPr>
              <a:t>Python</a:t>
            </a:r>
            <a:r>
              <a:rPr lang="en"/>
              <a:t> used to extract the months and years of data; Scripts able to load the parquet file directly from the source website</a:t>
            </a:r>
            <a:endParaRPr/>
          </a:p>
          <a:p>
            <a:pPr marL="457200" lvl="0" indent="-304800" algn="l" rtl="0">
              <a:spcBef>
                <a:spcPts val="0"/>
              </a:spcBef>
              <a:spcAft>
                <a:spcPts val="0"/>
              </a:spcAft>
              <a:buSzPts val="1200"/>
              <a:buChar char="❖"/>
            </a:pPr>
            <a:r>
              <a:rPr lang="en"/>
              <a:t>10% of each month’s data extracted from the source, before being cleaned, transformed, and loaded into the mySQL database</a:t>
            </a:r>
            <a:endParaRPr/>
          </a:p>
        </p:txBody>
      </p:sp>
      <p:sp>
        <p:nvSpPr>
          <p:cNvPr id="260" name="Google Shape;260;g2bd11f867c5_0_10"/>
          <p:cNvSpPr txBox="1">
            <a:spLocks noGrp="1"/>
          </p:cNvSpPr>
          <p:nvPr>
            <p:ph type="subTitle" idx="2"/>
          </p:nvPr>
        </p:nvSpPr>
        <p:spPr>
          <a:xfrm>
            <a:off x="3338700" y="849925"/>
            <a:ext cx="5728500" cy="40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ulish"/>
                <a:ea typeface="Mulish"/>
                <a:cs typeface="Mulish"/>
                <a:sym typeface="Mulish"/>
              </a:rPr>
              <a:t>Cleaning with Python</a:t>
            </a:r>
            <a:endParaRPr/>
          </a:p>
          <a:p>
            <a:pPr marL="0" lvl="0" indent="0" algn="l" rtl="0">
              <a:spcBef>
                <a:spcPts val="0"/>
              </a:spcBef>
              <a:spcAft>
                <a:spcPts val="0"/>
              </a:spcAft>
              <a:buNone/>
            </a:pPr>
            <a:r>
              <a:rPr lang="en"/>
              <a:t>Dropped records that:</a:t>
            </a:r>
            <a:endParaRPr/>
          </a:p>
          <a:p>
            <a:pPr marL="457200" lvl="0" indent="-304800" algn="l" rtl="0">
              <a:spcBef>
                <a:spcPts val="0"/>
              </a:spcBef>
              <a:spcAft>
                <a:spcPts val="0"/>
              </a:spcAft>
              <a:buSzPts val="1200"/>
              <a:buChar char="❖"/>
            </a:pPr>
            <a:r>
              <a:rPr lang="en"/>
              <a:t>Contained negative values for trip distance, trip time, and fare amount</a:t>
            </a:r>
            <a:endParaRPr/>
          </a:p>
          <a:p>
            <a:pPr marL="457200" lvl="0" indent="-304800" algn="l" rtl="0">
              <a:spcBef>
                <a:spcPts val="0"/>
              </a:spcBef>
              <a:spcAft>
                <a:spcPts val="0"/>
              </a:spcAft>
              <a:buSzPts val="1200"/>
              <a:buChar char="❖"/>
            </a:pPr>
            <a:r>
              <a:rPr lang="en"/>
              <a:t>Had trip years other than 2020-2023</a:t>
            </a:r>
            <a:endParaRPr/>
          </a:p>
          <a:p>
            <a:pPr marL="457200" lvl="0" indent="-304800" algn="l" rtl="0">
              <a:spcBef>
                <a:spcPts val="0"/>
              </a:spcBef>
              <a:spcAft>
                <a:spcPts val="0"/>
              </a:spcAft>
              <a:buSzPts val="1200"/>
              <a:buChar char="❖"/>
            </a:pPr>
            <a:r>
              <a:rPr lang="en"/>
              <a:t>Contained NaN</a:t>
            </a:r>
            <a:endParaRPr/>
          </a:p>
          <a:p>
            <a:pPr marL="457200" lvl="0" indent="-304800" algn="l" rtl="0">
              <a:spcBef>
                <a:spcPts val="0"/>
              </a:spcBef>
              <a:spcAft>
                <a:spcPts val="0"/>
              </a:spcAft>
              <a:buSzPts val="1200"/>
              <a:buChar char="❖"/>
            </a:pPr>
            <a:r>
              <a:rPr lang="en"/>
              <a:t>‘0’ trip distance</a:t>
            </a:r>
            <a:endParaRPr/>
          </a:p>
          <a:p>
            <a:pPr marL="457200" lvl="0" indent="-304800" algn="l" rtl="0">
              <a:spcBef>
                <a:spcPts val="0"/>
              </a:spcBef>
              <a:spcAft>
                <a:spcPts val="0"/>
              </a:spcAft>
              <a:buSzPts val="1200"/>
              <a:buChar char="❖"/>
            </a:pPr>
            <a:r>
              <a:rPr lang="en"/>
              <a:t>Did not meet the other data constrictions per the data dictionary</a:t>
            </a:r>
            <a:endParaRPr/>
          </a:p>
          <a:p>
            <a:pPr marL="0" lvl="0" indent="0" algn="l" rtl="0">
              <a:spcBef>
                <a:spcPts val="0"/>
              </a:spcBef>
              <a:spcAft>
                <a:spcPts val="0"/>
              </a:spcAft>
              <a:buNone/>
            </a:pPr>
            <a:endParaRPr/>
          </a:p>
          <a:p>
            <a:pPr marL="0" lvl="0" indent="0" algn="l" rtl="0">
              <a:spcBef>
                <a:spcPts val="0"/>
              </a:spcBef>
              <a:spcAft>
                <a:spcPts val="0"/>
              </a:spcAft>
              <a:buNone/>
            </a:pPr>
            <a:r>
              <a:rPr lang="en"/>
              <a:t>Contrived features:</a:t>
            </a:r>
            <a:endParaRPr/>
          </a:p>
          <a:p>
            <a:pPr marL="457200" lvl="0" indent="-304800" algn="l" rtl="0">
              <a:spcBef>
                <a:spcPts val="0"/>
              </a:spcBef>
              <a:spcAft>
                <a:spcPts val="0"/>
              </a:spcAft>
              <a:buSzPts val="1200"/>
              <a:buChar char="❖"/>
            </a:pPr>
            <a:r>
              <a:rPr lang="en"/>
              <a:t>Average MPH</a:t>
            </a:r>
            <a:endParaRPr/>
          </a:p>
          <a:p>
            <a:pPr marL="457200" lvl="0" indent="-304800" algn="l" rtl="0">
              <a:spcBef>
                <a:spcPts val="0"/>
              </a:spcBef>
              <a:spcAft>
                <a:spcPts val="0"/>
              </a:spcAft>
              <a:buSzPts val="1200"/>
              <a:buChar char="❖"/>
            </a:pPr>
            <a:r>
              <a:rPr lang="en"/>
              <a:t>Fare per Minute</a:t>
            </a:r>
            <a:endParaRPr/>
          </a:p>
          <a:p>
            <a:pPr marL="457200" lvl="0" indent="-304800" algn="l" rtl="0">
              <a:spcBef>
                <a:spcPts val="0"/>
              </a:spcBef>
              <a:spcAft>
                <a:spcPts val="0"/>
              </a:spcAft>
              <a:buSzPts val="1200"/>
              <a:buChar char="❖"/>
            </a:pPr>
            <a:r>
              <a:rPr lang="en"/>
              <a:t>Tip per Minute</a:t>
            </a:r>
            <a:endParaRPr/>
          </a:p>
          <a:p>
            <a:pPr marL="457200" lvl="0" indent="-304800" algn="l" rtl="0">
              <a:spcBef>
                <a:spcPts val="0"/>
              </a:spcBef>
              <a:spcAft>
                <a:spcPts val="0"/>
              </a:spcAft>
              <a:buSzPts val="1200"/>
              <a:buChar char="❖"/>
            </a:pPr>
            <a:r>
              <a:rPr lang="en"/>
              <a:t>Tip Percentage</a:t>
            </a:r>
            <a:endParaRPr/>
          </a:p>
          <a:p>
            <a:pPr marL="0" lvl="0" indent="0" algn="l" rtl="0">
              <a:spcBef>
                <a:spcPts val="0"/>
              </a:spcBef>
              <a:spcAft>
                <a:spcPts val="0"/>
              </a:spcAft>
              <a:buNone/>
            </a:pPr>
            <a:endParaRPr/>
          </a:p>
          <a:p>
            <a:pPr marL="0" lvl="0" indent="0" algn="l" rtl="0">
              <a:spcBef>
                <a:spcPts val="0"/>
              </a:spcBef>
              <a:spcAft>
                <a:spcPts val="0"/>
              </a:spcAft>
              <a:buNone/>
            </a:pPr>
            <a:endParaRPr b="1">
              <a:latin typeface="Mulish"/>
              <a:ea typeface="Mulish"/>
              <a:cs typeface="Mulish"/>
              <a:sym typeface="Mulish"/>
            </a:endParaRPr>
          </a:p>
          <a:p>
            <a:pPr marL="0" lvl="0" indent="0" algn="l" rtl="0">
              <a:spcBef>
                <a:spcPts val="0"/>
              </a:spcBef>
              <a:spcAft>
                <a:spcPts val="0"/>
              </a:spcAft>
              <a:buNone/>
            </a:pPr>
            <a:r>
              <a:rPr lang="en" b="1">
                <a:latin typeface="Mulish"/>
                <a:ea typeface="Mulish"/>
                <a:cs typeface="Mulish"/>
                <a:sym typeface="Mulish"/>
              </a:rPr>
              <a:t>Total Features: 42</a:t>
            </a:r>
            <a:endParaRPr b="1">
              <a:latin typeface="Mulish"/>
              <a:ea typeface="Mulish"/>
              <a:cs typeface="Mulish"/>
              <a:sym typeface="Mulish"/>
            </a:endParaRPr>
          </a:p>
        </p:txBody>
      </p:sp>
      <p:sp>
        <p:nvSpPr>
          <p:cNvPr id="261" name="Google Shape;261;g2bd11f867c5_0_10"/>
          <p:cNvSpPr txBox="1">
            <a:spLocks noGrp="1"/>
          </p:cNvSpPr>
          <p:nvPr>
            <p:ph type="subTitle" idx="4"/>
          </p:nvPr>
        </p:nvSpPr>
        <p:spPr>
          <a:xfrm>
            <a:off x="450925" y="394225"/>
            <a:ext cx="2466600" cy="4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Extract</a:t>
            </a:r>
            <a:endParaRPr sz="2500"/>
          </a:p>
        </p:txBody>
      </p:sp>
      <p:sp>
        <p:nvSpPr>
          <p:cNvPr id="262" name="Google Shape;262;g2bd11f867c5_0_10"/>
          <p:cNvSpPr txBox="1">
            <a:spLocks noGrp="1"/>
          </p:cNvSpPr>
          <p:nvPr>
            <p:ph type="subTitle" idx="5"/>
          </p:nvPr>
        </p:nvSpPr>
        <p:spPr>
          <a:xfrm>
            <a:off x="3338708" y="417475"/>
            <a:ext cx="5728500" cy="40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accent3"/>
                </a:solidFill>
              </a:rPr>
              <a:t>Transform</a:t>
            </a:r>
            <a:endParaRPr sz="2500">
              <a:solidFill>
                <a:schemeClr val="accent3"/>
              </a:solidFill>
            </a:endParaRPr>
          </a:p>
        </p:txBody>
      </p:sp>
      <p:pic>
        <p:nvPicPr>
          <p:cNvPr id="263" name="Google Shape;263;g2bd11f867c5_0_10"/>
          <p:cNvPicPr preferRelativeResize="0"/>
          <p:nvPr/>
        </p:nvPicPr>
        <p:blipFill>
          <a:blip r:embed="rId3">
            <a:alphaModFix/>
          </a:blip>
          <a:stretch>
            <a:fillRect/>
          </a:stretch>
        </p:blipFill>
        <p:spPr>
          <a:xfrm>
            <a:off x="919600" y="3145096"/>
            <a:ext cx="1529251" cy="1529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26aa100e94c_1_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Cleaning Scripts</a:t>
            </a:r>
            <a:endParaRPr/>
          </a:p>
        </p:txBody>
      </p:sp>
      <p:pic>
        <p:nvPicPr>
          <p:cNvPr id="269" name="Google Shape;269;g26aa100e94c_1_4"/>
          <p:cNvPicPr preferRelativeResize="0"/>
          <p:nvPr/>
        </p:nvPicPr>
        <p:blipFill rotWithShape="1">
          <a:blip r:embed="rId3">
            <a:alphaModFix/>
          </a:blip>
          <a:srcRect l="6008" r="19807"/>
          <a:stretch/>
        </p:blipFill>
        <p:spPr>
          <a:xfrm>
            <a:off x="0" y="1514196"/>
            <a:ext cx="4571750" cy="3310255"/>
          </a:xfrm>
          <a:prstGeom prst="rect">
            <a:avLst/>
          </a:prstGeom>
          <a:noFill/>
          <a:ln>
            <a:noFill/>
          </a:ln>
        </p:spPr>
      </p:pic>
      <p:pic>
        <p:nvPicPr>
          <p:cNvPr id="270" name="Google Shape;270;g26aa100e94c_1_4"/>
          <p:cNvPicPr preferRelativeResize="0"/>
          <p:nvPr/>
        </p:nvPicPr>
        <p:blipFill rotWithShape="1">
          <a:blip r:embed="rId4">
            <a:alphaModFix/>
          </a:blip>
          <a:srcRect l="6008" r="31729"/>
          <a:stretch/>
        </p:blipFill>
        <p:spPr>
          <a:xfrm>
            <a:off x="4571750" y="319050"/>
            <a:ext cx="4519849" cy="4505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6aa100e94c_1_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Dimensions Script</a:t>
            </a:r>
            <a:endParaRPr/>
          </a:p>
        </p:txBody>
      </p:sp>
      <p:pic>
        <p:nvPicPr>
          <p:cNvPr id="276" name="Google Shape;276;g26aa100e94c_1_0"/>
          <p:cNvPicPr preferRelativeResize="0"/>
          <p:nvPr/>
        </p:nvPicPr>
        <p:blipFill>
          <a:blip r:embed="rId3">
            <a:alphaModFix/>
          </a:blip>
          <a:stretch>
            <a:fillRect/>
          </a:stretch>
        </p:blipFill>
        <p:spPr>
          <a:xfrm>
            <a:off x="1476525" y="1017725"/>
            <a:ext cx="6190945" cy="3820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bdd6e5e88e_0_11"/>
          <p:cNvSpPr txBox="1">
            <a:spLocks noGrp="1"/>
          </p:cNvSpPr>
          <p:nvPr>
            <p:ph type="subTitle" idx="3"/>
          </p:nvPr>
        </p:nvSpPr>
        <p:spPr>
          <a:xfrm>
            <a:off x="387200" y="1093100"/>
            <a:ext cx="2854500" cy="923400"/>
          </a:xfrm>
          <a:prstGeom prst="rect">
            <a:avLst/>
          </a:prstGeom>
        </p:spPr>
        <p:txBody>
          <a:bodyPr spcFirstLastPara="1" wrap="square" lIns="91425" tIns="91425" rIns="91425" bIns="91425" anchor="b" anchorCtr="0">
            <a:spAutoFit/>
          </a:bodyPr>
          <a:lstStyle/>
          <a:p>
            <a:pPr marL="457200" lvl="0" indent="-304800" algn="l" rtl="0">
              <a:spcBef>
                <a:spcPts val="0"/>
              </a:spcBef>
              <a:spcAft>
                <a:spcPts val="0"/>
              </a:spcAft>
              <a:buSzPts val="1200"/>
              <a:buFont typeface="Mulish"/>
              <a:buChar char="❖"/>
            </a:pPr>
            <a:r>
              <a:rPr lang="en" sz="1200">
                <a:latin typeface="Mulish"/>
                <a:ea typeface="Mulish"/>
                <a:cs typeface="Mulish"/>
                <a:sym typeface="Mulish"/>
              </a:rPr>
              <a:t>The SQLAlchemy toolkit was used to connect to mySQL to load the transformed data in batches of 1,000 records</a:t>
            </a:r>
            <a:endParaRPr sz="1200">
              <a:latin typeface="Mulish"/>
              <a:ea typeface="Mulish"/>
              <a:cs typeface="Mulish"/>
              <a:sym typeface="Mulish"/>
            </a:endParaRPr>
          </a:p>
        </p:txBody>
      </p:sp>
      <p:sp>
        <p:nvSpPr>
          <p:cNvPr id="282" name="Google Shape;282;g2bdd6e5e88e_0_11"/>
          <p:cNvSpPr txBox="1">
            <a:spLocks noGrp="1"/>
          </p:cNvSpPr>
          <p:nvPr>
            <p:ph type="subTitle" idx="4294967295"/>
          </p:nvPr>
        </p:nvSpPr>
        <p:spPr>
          <a:xfrm>
            <a:off x="387200" y="596600"/>
            <a:ext cx="344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Oswald Medium"/>
                <a:ea typeface="Oswald Medium"/>
                <a:cs typeface="Oswald Medium"/>
                <a:sym typeface="Oswald Medium"/>
              </a:rPr>
              <a:t>Load</a:t>
            </a:r>
            <a:endParaRPr sz="2500">
              <a:latin typeface="Oswald Medium"/>
              <a:ea typeface="Oswald Medium"/>
              <a:cs typeface="Oswald Medium"/>
              <a:sym typeface="Oswald Medium"/>
            </a:endParaRPr>
          </a:p>
        </p:txBody>
      </p:sp>
      <p:sp>
        <p:nvSpPr>
          <p:cNvPr id="283" name="Google Shape;283;g2bdd6e5e88e_0_11"/>
          <p:cNvSpPr txBox="1">
            <a:spLocks noGrp="1"/>
          </p:cNvSpPr>
          <p:nvPr>
            <p:ph type="subTitle" idx="3"/>
          </p:nvPr>
        </p:nvSpPr>
        <p:spPr>
          <a:xfrm>
            <a:off x="4187225" y="1093100"/>
            <a:ext cx="3858300" cy="923400"/>
          </a:xfrm>
          <a:prstGeom prst="rect">
            <a:avLst/>
          </a:prstGeom>
        </p:spPr>
        <p:txBody>
          <a:bodyPr spcFirstLastPara="1" wrap="square" lIns="91425" tIns="91425" rIns="91425" bIns="91425" anchor="b" anchorCtr="0">
            <a:spAutoFit/>
          </a:bodyPr>
          <a:lstStyle/>
          <a:p>
            <a:pPr marL="457200" lvl="0" indent="-304800" algn="l" rtl="0">
              <a:spcBef>
                <a:spcPts val="0"/>
              </a:spcBef>
              <a:spcAft>
                <a:spcPts val="0"/>
              </a:spcAft>
              <a:buSzPts val="1200"/>
              <a:buFont typeface="Mulish"/>
              <a:buChar char="❖"/>
            </a:pPr>
            <a:r>
              <a:rPr lang="en" sz="1200">
                <a:latin typeface="Mulish"/>
                <a:ea typeface="Mulish"/>
                <a:cs typeface="Mulish"/>
                <a:sym typeface="Mulish"/>
              </a:rPr>
              <a:t>If the star schema ever needs to be updated, the database manager is designated to initiate the change request. This will be done manually/without automated scripts</a:t>
            </a:r>
            <a:endParaRPr sz="1200">
              <a:latin typeface="Mulish"/>
              <a:ea typeface="Mulish"/>
              <a:cs typeface="Mulish"/>
              <a:sym typeface="Mulish"/>
            </a:endParaRPr>
          </a:p>
        </p:txBody>
      </p:sp>
      <p:sp>
        <p:nvSpPr>
          <p:cNvPr id="284" name="Google Shape;284;g2bdd6e5e88e_0_11"/>
          <p:cNvSpPr txBox="1">
            <a:spLocks noGrp="1"/>
          </p:cNvSpPr>
          <p:nvPr>
            <p:ph type="subTitle" idx="4294967295"/>
          </p:nvPr>
        </p:nvSpPr>
        <p:spPr>
          <a:xfrm>
            <a:off x="4187225" y="596600"/>
            <a:ext cx="507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accent3"/>
                </a:solidFill>
                <a:latin typeface="Oswald Medium"/>
                <a:ea typeface="Oswald Medium"/>
                <a:cs typeface="Oswald Medium"/>
                <a:sym typeface="Oswald Medium"/>
              </a:rPr>
              <a:t>Incremental Update to Star Schema</a:t>
            </a:r>
            <a:endParaRPr sz="2500">
              <a:solidFill>
                <a:schemeClr val="accent3"/>
              </a:solidFill>
              <a:latin typeface="Oswald Medium"/>
              <a:ea typeface="Oswald Medium"/>
              <a:cs typeface="Oswald Medium"/>
              <a:sym typeface="Oswald Medium"/>
            </a:endParaRPr>
          </a:p>
        </p:txBody>
      </p:sp>
      <p:pic>
        <p:nvPicPr>
          <p:cNvPr id="285" name="Google Shape;285;g2bdd6e5e88e_0_11"/>
          <p:cNvPicPr preferRelativeResize="0"/>
          <p:nvPr/>
        </p:nvPicPr>
        <p:blipFill>
          <a:blip r:embed="rId3">
            <a:alphaModFix/>
          </a:blip>
          <a:stretch>
            <a:fillRect/>
          </a:stretch>
        </p:blipFill>
        <p:spPr>
          <a:xfrm>
            <a:off x="6271650" y="2511350"/>
            <a:ext cx="1971450" cy="1971450"/>
          </a:xfrm>
          <a:prstGeom prst="rect">
            <a:avLst/>
          </a:prstGeom>
          <a:noFill/>
          <a:ln>
            <a:noFill/>
          </a:ln>
        </p:spPr>
      </p:pic>
      <p:pic>
        <p:nvPicPr>
          <p:cNvPr id="286" name="Google Shape;286;g2bdd6e5e88e_0_11"/>
          <p:cNvPicPr preferRelativeResize="0"/>
          <p:nvPr/>
        </p:nvPicPr>
        <p:blipFill>
          <a:blip r:embed="rId4">
            <a:alphaModFix/>
          </a:blip>
          <a:stretch>
            <a:fillRect/>
          </a:stretch>
        </p:blipFill>
        <p:spPr>
          <a:xfrm>
            <a:off x="139700" y="2511350"/>
            <a:ext cx="4461956" cy="1700900"/>
          </a:xfrm>
          <a:prstGeom prst="rect">
            <a:avLst/>
          </a:prstGeom>
          <a:noFill/>
          <a:ln>
            <a:noFill/>
          </a:ln>
        </p:spPr>
      </p:pic>
      <p:pic>
        <p:nvPicPr>
          <p:cNvPr id="287" name="Google Shape;287;g2bdd6e5e88e_0_11"/>
          <p:cNvPicPr preferRelativeResize="0"/>
          <p:nvPr/>
        </p:nvPicPr>
        <p:blipFill>
          <a:blip r:embed="rId5">
            <a:alphaModFix/>
          </a:blip>
          <a:stretch>
            <a:fillRect/>
          </a:stretch>
        </p:blipFill>
        <p:spPr>
          <a:xfrm>
            <a:off x="152400" y="4501950"/>
            <a:ext cx="5482650" cy="20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2bdf2060956_0_9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Incremental Update of the Data Warehouse </a:t>
            </a:r>
            <a:endParaRPr sz="2700"/>
          </a:p>
        </p:txBody>
      </p:sp>
      <p:pic>
        <p:nvPicPr>
          <p:cNvPr id="293" name="Google Shape;293;g2bdf2060956_0_94"/>
          <p:cNvPicPr preferRelativeResize="0"/>
          <p:nvPr/>
        </p:nvPicPr>
        <p:blipFill>
          <a:blip r:embed="rId3">
            <a:alphaModFix/>
          </a:blip>
          <a:stretch>
            <a:fillRect/>
          </a:stretch>
        </p:blipFill>
        <p:spPr>
          <a:xfrm>
            <a:off x="152400" y="1170125"/>
            <a:ext cx="4037226" cy="3519475"/>
          </a:xfrm>
          <a:prstGeom prst="rect">
            <a:avLst/>
          </a:prstGeom>
          <a:noFill/>
          <a:ln>
            <a:noFill/>
          </a:ln>
        </p:spPr>
      </p:pic>
      <p:pic>
        <p:nvPicPr>
          <p:cNvPr id="294" name="Google Shape;294;g2bdf2060956_0_94"/>
          <p:cNvPicPr preferRelativeResize="0"/>
          <p:nvPr/>
        </p:nvPicPr>
        <p:blipFill>
          <a:blip r:embed="rId4">
            <a:alphaModFix/>
          </a:blip>
          <a:stretch>
            <a:fillRect/>
          </a:stretch>
        </p:blipFill>
        <p:spPr>
          <a:xfrm>
            <a:off x="3614070" y="1730125"/>
            <a:ext cx="5288676" cy="943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g2bc98a5bdb1_0_56"/>
          <p:cNvGrpSpPr/>
          <p:nvPr/>
        </p:nvGrpSpPr>
        <p:grpSpPr>
          <a:xfrm>
            <a:off x="6667294" y="784750"/>
            <a:ext cx="807405" cy="880450"/>
            <a:chOff x="6779353" y="639275"/>
            <a:chExt cx="807405" cy="880450"/>
          </a:xfrm>
        </p:grpSpPr>
        <p:sp>
          <p:nvSpPr>
            <p:cNvPr id="300" name="Google Shape;300;g2bc98a5bdb1_0_56"/>
            <p:cNvSpPr/>
            <p:nvPr/>
          </p:nvSpPr>
          <p:spPr>
            <a:xfrm>
              <a:off x="6960658" y="893625"/>
              <a:ext cx="626100" cy="626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301" name="Google Shape;301;g2bc98a5bdb1_0_56"/>
            <p:cNvSpPr/>
            <p:nvPr/>
          </p:nvSpPr>
          <p:spPr>
            <a:xfrm>
              <a:off x="6779353" y="639275"/>
              <a:ext cx="354000" cy="354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ulish Medium"/>
                <a:ea typeface="Mulish Medium"/>
                <a:cs typeface="Mulish Medium"/>
                <a:sym typeface="Mulish Medium"/>
              </a:endParaRPr>
            </a:p>
          </p:txBody>
        </p:sp>
      </p:grpSp>
      <p:sp>
        <p:nvSpPr>
          <p:cNvPr id="302" name="Google Shape;302;g2bc98a5bdb1_0_56"/>
          <p:cNvSpPr/>
          <p:nvPr/>
        </p:nvSpPr>
        <p:spPr>
          <a:xfrm>
            <a:off x="7264739" y="1433050"/>
            <a:ext cx="1053900" cy="105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303" name="Google Shape;303;g2bc98a5bdb1_0_56"/>
          <p:cNvSpPr txBox="1">
            <a:spLocks noGrp="1"/>
          </p:cNvSpPr>
          <p:nvPr>
            <p:ph type="title"/>
          </p:nvPr>
        </p:nvSpPr>
        <p:spPr>
          <a:xfrm>
            <a:off x="4929175" y="2566950"/>
            <a:ext cx="3501600" cy="21021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a:t>Data Warehouse and Star Schema</a:t>
            </a:r>
            <a:endParaRPr/>
          </a:p>
        </p:txBody>
      </p:sp>
      <p:sp>
        <p:nvSpPr>
          <p:cNvPr id="304" name="Google Shape;304;g2bc98a5bdb1_0_56"/>
          <p:cNvSpPr txBox="1">
            <a:spLocks noGrp="1"/>
          </p:cNvSpPr>
          <p:nvPr>
            <p:ph type="title" idx="2"/>
          </p:nvPr>
        </p:nvSpPr>
        <p:spPr>
          <a:xfrm>
            <a:off x="7264739" y="1580664"/>
            <a:ext cx="10539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04</a:t>
            </a:r>
            <a:endParaRPr/>
          </a:p>
        </p:txBody>
      </p:sp>
      <p:cxnSp>
        <p:nvCxnSpPr>
          <p:cNvPr id="305" name="Google Shape;305;g2bc98a5bdb1_0_56"/>
          <p:cNvCxnSpPr/>
          <p:nvPr/>
        </p:nvCxnSpPr>
        <p:spPr>
          <a:xfrm>
            <a:off x="-293725" y="4306275"/>
            <a:ext cx="47781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bd8125d26d_0_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Warehouse Creation</a:t>
            </a:r>
            <a:endParaRPr/>
          </a:p>
        </p:txBody>
      </p:sp>
      <p:sp>
        <p:nvSpPr>
          <p:cNvPr id="311" name="Google Shape;311;g2bd8125d26d_0_6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Data warehouse was created in the </a:t>
            </a:r>
            <a:r>
              <a:rPr lang="en" b="1">
                <a:latin typeface="Mulish"/>
                <a:ea typeface="Mulish"/>
                <a:cs typeface="Mulish"/>
                <a:sym typeface="Mulish"/>
              </a:rPr>
              <a:t>mySQL</a:t>
            </a:r>
            <a:r>
              <a:rPr lang="en"/>
              <a:t> environment for benefits of:</a:t>
            </a:r>
            <a:endParaRPr/>
          </a:p>
          <a:p>
            <a:pPr marL="914400" lvl="1" indent="-304800" algn="l" rtl="0">
              <a:spcBef>
                <a:spcPts val="0"/>
              </a:spcBef>
              <a:spcAft>
                <a:spcPts val="0"/>
              </a:spcAft>
              <a:buSzPts val="1200"/>
              <a:buChar char="➢"/>
            </a:pPr>
            <a:r>
              <a:rPr lang="en"/>
              <a:t>Open-source software</a:t>
            </a:r>
            <a:endParaRPr/>
          </a:p>
          <a:p>
            <a:pPr marL="914400" lvl="1" indent="-304800" algn="l" rtl="0">
              <a:spcBef>
                <a:spcPts val="0"/>
              </a:spcBef>
              <a:spcAft>
                <a:spcPts val="0"/>
              </a:spcAft>
              <a:buSzPts val="1200"/>
              <a:buChar char="➢"/>
            </a:pPr>
            <a:r>
              <a:rPr lang="en"/>
              <a:t>Widely adopted and straightforward to implement, use, and maintain</a:t>
            </a:r>
            <a:endParaRPr/>
          </a:p>
          <a:p>
            <a:pPr marL="914400" lvl="1" indent="-304800" algn="l" rtl="0">
              <a:spcBef>
                <a:spcPts val="0"/>
              </a:spcBef>
              <a:spcAft>
                <a:spcPts val="0"/>
              </a:spcAft>
              <a:buSzPts val="1200"/>
              <a:buChar char="➢"/>
            </a:pPr>
            <a:r>
              <a:rPr lang="en"/>
              <a:t>High level of performance even with large volume of data</a:t>
            </a:r>
            <a:endParaRPr/>
          </a:p>
          <a:p>
            <a:pPr marL="457200" lvl="0" indent="-304800" algn="l" rtl="0">
              <a:spcBef>
                <a:spcPts val="0"/>
              </a:spcBef>
              <a:spcAft>
                <a:spcPts val="0"/>
              </a:spcAft>
              <a:buSzPts val="1200"/>
              <a:buChar char="❖"/>
            </a:pPr>
            <a:r>
              <a:rPr lang="en"/>
              <a:t>Loaded the 12.2 million records into a single source table to start, and conducted simple queries to validate that the data loaded correctly</a:t>
            </a:r>
            <a:endParaRPr/>
          </a:p>
          <a:p>
            <a:pPr marL="457200" lvl="0" indent="-304800" algn="l" rtl="0">
              <a:spcBef>
                <a:spcPts val="0"/>
              </a:spcBef>
              <a:spcAft>
                <a:spcPts val="0"/>
              </a:spcAft>
              <a:buSzPts val="1200"/>
              <a:buChar char="❖"/>
            </a:pPr>
            <a:r>
              <a:rPr lang="en"/>
              <a:t>First created the dimension tables, then the fact table before inserting the data from the source table</a:t>
            </a:r>
            <a:endParaRPr/>
          </a:p>
          <a:p>
            <a:pPr marL="914400" lvl="1" indent="-304800" algn="l" rtl="0">
              <a:spcBef>
                <a:spcPts val="0"/>
              </a:spcBef>
              <a:spcAft>
                <a:spcPts val="0"/>
              </a:spcAft>
              <a:buSzPts val="1200"/>
              <a:buChar char="➢"/>
            </a:pPr>
            <a:r>
              <a:rPr lang="en"/>
              <a:t>Had to modify the insertion query as inserting the vendor information resulted in the number of records in fact table doubling to 24.4 million</a:t>
            </a:r>
            <a:endParaRPr/>
          </a:p>
          <a:p>
            <a:pPr marL="914400" lvl="1" indent="-304800" algn="l" rtl="0">
              <a:spcBef>
                <a:spcPts val="0"/>
              </a:spcBef>
              <a:spcAft>
                <a:spcPts val="0"/>
              </a:spcAft>
              <a:buSzPts val="1200"/>
              <a:buChar char="➢"/>
            </a:pPr>
            <a:r>
              <a:rPr lang="en"/>
              <a:t>Timeout issues when inserting into the fact table</a:t>
            </a:r>
            <a:endParaRPr/>
          </a:p>
          <a:p>
            <a:pPr marL="0" lvl="0" indent="0" algn="l" rtl="0">
              <a:spcBef>
                <a:spcPts val="0"/>
              </a:spcBef>
              <a:spcAft>
                <a:spcPts val="0"/>
              </a:spcAft>
              <a:buNone/>
            </a:pPr>
            <a:endParaRPr/>
          </a:p>
        </p:txBody>
      </p:sp>
      <p:pic>
        <p:nvPicPr>
          <p:cNvPr id="312" name="Google Shape;312;g2bd8125d26d_0_63"/>
          <p:cNvPicPr preferRelativeResize="0"/>
          <p:nvPr/>
        </p:nvPicPr>
        <p:blipFill>
          <a:blip r:embed="rId3">
            <a:alphaModFix/>
          </a:blip>
          <a:stretch>
            <a:fillRect/>
          </a:stretch>
        </p:blipFill>
        <p:spPr>
          <a:xfrm>
            <a:off x="7197075" y="99325"/>
            <a:ext cx="1664650" cy="1664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g2bd13bb09a7_0_12"/>
          <p:cNvPicPr preferRelativeResize="0"/>
          <p:nvPr/>
        </p:nvPicPr>
        <p:blipFill>
          <a:blip r:embed="rId3">
            <a:alphaModFix/>
          </a:blip>
          <a:stretch>
            <a:fillRect/>
          </a:stretch>
        </p:blipFill>
        <p:spPr>
          <a:xfrm>
            <a:off x="298725" y="101588"/>
            <a:ext cx="8546548" cy="4940324"/>
          </a:xfrm>
          <a:prstGeom prst="rect">
            <a:avLst/>
          </a:prstGeom>
          <a:noFill/>
          <a:ln>
            <a:noFill/>
          </a:ln>
        </p:spPr>
      </p:pic>
      <p:sp>
        <p:nvSpPr>
          <p:cNvPr id="318" name="Google Shape;318;g2bd13bb09a7_0_12"/>
          <p:cNvSpPr txBox="1"/>
          <p:nvPr/>
        </p:nvSpPr>
        <p:spPr>
          <a:xfrm>
            <a:off x="228600" y="4759500"/>
            <a:ext cx="2544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Mulish Medium"/>
                <a:ea typeface="Mulish Medium"/>
                <a:cs typeface="Mulish Medium"/>
                <a:sym typeface="Mulish Medium"/>
              </a:rPr>
              <a:t>Generated using Lucid Charts</a:t>
            </a:r>
            <a:endParaRPr sz="800">
              <a:solidFill>
                <a:schemeClr val="dk1"/>
              </a:solidFill>
              <a:latin typeface="Mulish Medium"/>
              <a:ea typeface="Mulish Medium"/>
              <a:cs typeface="Mulish Medium"/>
              <a:sym typeface="Mulish Medium"/>
            </a:endParaRPr>
          </a:p>
        </p:txBody>
      </p:sp>
      <p:sp>
        <p:nvSpPr>
          <p:cNvPr id="319" name="Google Shape;319;g2bd13bb09a7_0_12"/>
          <p:cNvSpPr txBox="1"/>
          <p:nvPr/>
        </p:nvSpPr>
        <p:spPr>
          <a:xfrm>
            <a:off x="3066300" y="152400"/>
            <a:ext cx="301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Mulish"/>
                <a:ea typeface="Mulish"/>
                <a:cs typeface="Mulish"/>
                <a:sym typeface="Mulish"/>
              </a:rPr>
              <a:t>Star Schema</a:t>
            </a:r>
            <a:endParaRPr sz="1500" b="1">
              <a:solidFill>
                <a:schemeClr val="dk1"/>
              </a:solidFill>
              <a:latin typeface="Mulish"/>
              <a:ea typeface="Mulish"/>
              <a:cs typeface="Mulish"/>
              <a:sym typeface="Mulish"/>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grpSp>
        <p:nvGrpSpPr>
          <p:cNvPr id="324" name="Google Shape;324;g2bc98a5bdb1_0_36"/>
          <p:cNvGrpSpPr/>
          <p:nvPr/>
        </p:nvGrpSpPr>
        <p:grpSpPr>
          <a:xfrm>
            <a:off x="6667294" y="784750"/>
            <a:ext cx="807405" cy="880450"/>
            <a:chOff x="6779353" y="639275"/>
            <a:chExt cx="807405" cy="880450"/>
          </a:xfrm>
        </p:grpSpPr>
        <p:sp>
          <p:nvSpPr>
            <p:cNvPr id="325" name="Google Shape;325;g2bc98a5bdb1_0_36"/>
            <p:cNvSpPr/>
            <p:nvPr/>
          </p:nvSpPr>
          <p:spPr>
            <a:xfrm>
              <a:off x="6960658" y="893625"/>
              <a:ext cx="626100" cy="626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326" name="Google Shape;326;g2bc98a5bdb1_0_36"/>
            <p:cNvSpPr/>
            <p:nvPr/>
          </p:nvSpPr>
          <p:spPr>
            <a:xfrm>
              <a:off x="6779353" y="639275"/>
              <a:ext cx="354000" cy="354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ulish Medium"/>
                <a:ea typeface="Mulish Medium"/>
                <a:cs typeface="Mulish Medium"/>
                <a:sym typeface="Mulish Medium"/>
              </a:endParaRPr>
            </a:p>
          </p:txBody>
        </p:sp>
      </p:grpSp>
      <p:sp>
        <p:nvSpPr>
          <p:cNvPr id="327" name="Google Shape;327;g2bc98a5bdb1_0_36"/>
          <p:cNvSpPr/>
          <p:nvPr/>
        </p:nvSpPr>
        <p:spPr>
          <a:xfrm>
            <a:off x="7264739" y="1433050"/>
            <a:ext cx="1053900" cy="105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328" name="Google Shape;328;g2bc98a5bdb1_0_36"/>
          <p:cNvSpPr txBox="1">
            <a:spLocks noGrp="1"/>
          </p:cNvSpPr>
          <p:nvPr>
            <p:ph type="title"/>
          </p:nvPr>
        </p:nvSpPr>
        <p:spPr>
          <a:xfrm>
            <a:off x="4929175" y="2528475"/>
            <a:ext cx="3501600" cy="21405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sz="3300"/>
              <a:t>Business Intelligence Queries and Data Visualization with Tableau</a:t>
            </a:r>
            <a:endParaRPr sz="3300"/>
          </a:p>
        </p:txBody>
      </p:sp>
      <p:sp>
        <p:nvSpPr>
          <p:cNvPr id="329" name="Google Shape;329;g2bc98a5bdb1_0_36"/>
          <p:cNvSpPr txBox="1">
            <a:spLocks noGrp="1"/>
          </p:cNvSpPr>
          <p:nvPr>
            <p:ph type="title" idx="2"/>
          </p:nvPr>
        </p:nvSpPr>
        <p:spPr>
          <a:xfrm>
            <a:off x="7264739" y="1580664"/>
            <a:ext cx="10539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05</a:t>
            </a:r>
            <a:endParaRPr/>
          </a:p>
        </p:txBody>
      </p:sp>
      <p:cxnSp>
        <p:nvCxnSpPr>
          <p:cNvPr id="330" name="Google Shape;330;g2bc98a5bdb1_0_36"/>
          <p:cNvCxnSpPr/>
          <p:nvPr/>
        </p:nvCxnSpPr>
        <p:spPr>
          <a:xfrm>
            <a:off x="-293725" y="4306275"/>
            <a:ext cx="47781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p:nvPr/>
        </p:nvSpPr>
        <p:spPr>
          <a:xfrm>
            <a:off x="7238927" y="1646888"/>
            <a:ext cx="568500" cy="565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Mulish Medium"/>
              <a:ea typeface="Mulish Medium"/>
              <a:cs typeface="Mulish Medium"/>
              <a:sym typeface="Mulish Medium"/>
            </a:endParaRPr>
          </a:p>
        </p:txBody>
      </p:sp>
      <p:sp>
        <p:nvSpPr>
          <p:cNvPr id="145" name="Google Shape;145;p3"/>
          <p:cNvSpPr/>
          <p:nvPr/>
        </p:nvSpPr>
        <p:spPr>
          <a:xfrm>
            <a:off x="1128085" y="3354189"/>
            <a:ext cx="568500" cy="565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Mulish Medium"/>
              <a:ea typeface="Mulish Medium"/>
              <a:cs typeface="Mulish Medium"/>
              <a:sym typeface="Mulish Medium"/>
            </a:endParaRPr>
          </a:p>
        </p:txBody>
      </p:sp>
      <p:sp>
        <p:nvSpPr>
          <p:cNvPr id="146" name="Google Shape;146;p3"/>
          <p:cNvSpPr/>
          <p:nvPr/>
        </p:nvSpPr>
        <p:spPr>
          <a:xfrm>
            <a:off x="3787544" y="3354189"/>
            <a:ext cx="568500" cy="565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900" b="0" i="0" u="none" strike="noStrike" cap="none">
              <a:solidFill>
                <a:schemeClr val="lt1"/>
              </a:solidFill>
              <a:latin typeface="Mulish Medium"/>
              <a:ea typeface="Mulish Medium"/>
              <a:cs typeface="Mulish Medium"/>
              <a:sym typeface="Mulish Medium"/>
            </a:endParaRPr>
          </a:p>
        </p:txBody>
      </p:sp>
      <p:sp>
        <p:nvSpPr>
          <p:cNvPr id="147" name="Google Shape;147;p3"/>
          <p:cNvSpPr/>
          <p:nvPr/>
        </p:nvSpPr>
        <p:spPr>
          <a:xfrm>
            <a:off x="407062" y="1646875"/>
            <a:ext cx="568500" cy="565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Mulish Medium"/>
              <a:ea typeface="Mulish Medium"/>
              <a:cs typeface="Mulish Medium"/>
              <a:sym typeface="Mulish Medium"/>
            </a:endParaRPr>
          </a:p>
        </p:txBody>
      </p:sp>
      <p:sp>
        <p:nvSpPr>
          <p:cNvPr id="148" name="Google Shape;148;p3"/>
          <p:cNvSpPr/>
          <p:nvPr/>
        </p:nvSpPr>
        <p:spPr>
          <a:xfrm>
            <a:off x="2845989" y="1646875"/>
            <a:ext cx="568500" cy="565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Mulish Medium"/>
              <a:ea typeface="Mulish Medium"/>
              <a:cs typeface="Mulish Medium"/>
              <a:sym typeface="Mulish Medium"/>
            </a:endParaRPr>
          </a:p>
        </p:txBody>
      </p:sp>
      <p:sp>
        <p:nvSpPr>
          <p:cNvPr id="149" name="Google Shape;149;p3"/>
          <p:cNvSpPr/>
          <p:nvPr/>
        </p:nvSpPr>
        <p:spPr>
          <a:xfrm>
            <a:off x="5040030" y="1646875"/>
            <a:ext cx="568500" cy="565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900" b="0" i="0" u="none" strike="noStrike" cap="none">
              <a:solidFill>
                <a:schemeClr val="lt1"/>
              </a:solidFill>
              <a:latin typeface="Mulish Medium"/>
              <a:ea typeface="Mulish Medium"/>
              <a:cs typeface="Mulish Medium"/>
              <a:sym typeface="Mulish Medium"/>
            </a:endParaRPr>
          </a:p>
        </p:txBody>
      </p:sp>
      <p:sp>
        <p:nvSpPr>
          <p:cNvPr id="150" name="Google Shape;150;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
              <a:t>Table of Contents</a:t>
            </a:r>
            <a:endParaRPr/>
          </a:p>
        </p:txBody>
      </p:sp>
      <p:sp>
        <p:nvSpPr>
          <p:cNvPr id="151" name="Google Shape;151;p3"/>
          <p:cNvSpPr txBox="1">
            <a:spLocks noGrp="1"/>
          </p:cNvSpPr>
          <p:nvPr>
            <p:ph type="title" idx="2"/>
          </p:nvPr>
        </p:nvSpPr>
        <p:spPr>
          <a:xfrm>
            <a:off x="407062" y="1726698"/>
            <a:ext cx="568500" cy="40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500"/>
              <a:t>01</a:t>
            </a:r>
            <a:endParaRPr sz="2500"/>
          </a:p>
        </p:txBody>
      </p:sp>
      <p:sp>
        <p:nvSpPr>
          <p:cNvPr id="152" name="Google Shape;152;p3"/>
          <p:cNvSpPr txBox="1">
            <a:spLocks noGrp="1"/>
          </p:cNvSpPr>
          <p:nvPr>
            <p:ph type="title" idx="3"/>
          </p:nvPr>
        </p:nvSpPr>
        <p:spPr>
          <a:xfrm>
            <a:off x="7238927" y="1736825"/>
            <a:ext cx="568500" cy="40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500"/>
              <a:t>04</a:t>
            </a:r>
            <a:endParaRPr sz="2500"/>
          </a:p>
        </p:txBody>
      </p:sp>
      <p:sp>
        <p:nvSpPr>
          <p:cNvPr id="153" name="Google Shape;153;p3"/>
          <p:cNvSpPr txBox="1">
            <a:spLocks noGrp="1"/>
          </p:cNvSpPr>
          <p:nvPr>
            <p:ph type="title" idx="4"/>
          </p:nvPr>
        </p:nvSpPr>
        <p:spPr>
          <a:xfrm>
            <a:off x="2845989" y="1726698"/>
            <a:ext cx="568500" cy="40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500"/>
              <a:t>02</a:t>
            </a:r>
            <a:endParaRPr sz="2500"/>
          </a:p>
        </p:txBody>
      </p:sp>
      <p:sp>
        <p:nvSpPr>
          <p:cNvPr id="154" name="Google Shape;154;p3"/>
          <p:cNvSpPr txBox="1">
            <a:spLocks noGrp="1"/>
          </p:cNvSpPr>
          <p:nvPr>
            <p:ph type="title" idx="5"/>
          </p:nvPr>
        </p:nvSpPr>
        <p:spPr>
          <a:xfrm>
            <a:off x="1128085" y="3444126"/>
            <a:ext cx="568500" cy="40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500"/>
              <a:t>05</a:t>
            </a:r>
            <a:endParaRPr sz="2500"/>
          </a:p>
        </p:txBody>
      </p:sp>
      <p:sp>
        <p:nvSpPr>
          <p:cNvPr id="155" name="Google Shape;155;p3"/>
          <p:cNvSpPr txBox="1">
            <a:spLocks noGrp="1"/>
          </p:cNvSpPr>
          <p:nvPr>
            <p:ph type="title" idx="6"/>
          </p:nvPr>
        </p:nvSpPr>
        <p:spPr>
          <a:xfrm>
            <a:off x="5040030" y="1726698"/>
            <a:ext cx="568500" cy="40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500"/>
              <a:t>03</a:t>
            </a:r>
            <a:endParaRPr sz="2500"/>
          </a:p>
        </p:txBody>
      </p:sp>
      <p:sp>
        <p:nvSpPr>
          <p:cNvPr id="156" name="Google Shape;156;p3"/>
          <p:cNvSpPr txBox="1">
            <a:spLocks noGrp="1"/>
          </p:cNvSpPr>
          <p:nvPr>
            <p:ph type="title" idx="7"/>
          </p:nvPr>
        </p:nvSpPr>
        <p:spPr>
          <a:xfrm>
            <a:off x="3787544" y="3444126"/>
            <a:ext cx="568500" cy="40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500"/>
              <a:t>06</a:t>
            </a:r>
            <a:endParaRPr sz="2500"/>
          </a:p>
        </p:txBody>
      </p:sp>
      <p:sp>
        <p:nvSpPr>
          <p:cNvPr id="157" name="Google Shape;157;p3"/>
          <p:cNvSpPr txBox="1">
            <a:spLocks noGrp="1"/>
          </p:cNvSpPr>
          <p:nvPr>
            <p:ph type="subTitle" idx="1"/>
          </p:nvPr>
        </p:nvSpPr>
        <p:spPr>
          <a:xfrm>
            <a:off x="306988" y="2339602"/>
            <a:ext cx="2246700" cy="40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500"/>
              <a:t>Introduction and Business Requirements</a:t>
            </a:r>
            <a:endParaRPr sz="1500"/>
          </a:p>
        </p:txBody>
      </p:sp>
      <p:sp>
        <p:nvSpPr>
          <p:cNvPr id="158" name="Google Shape;158;p3"/>
          <p:cNvSpPr txBox="1">
            <a:spLocks noGrp="1"/>
          </p:cNvSpPr>
          <p:nvPr>
            <p:ph type="subTitle" idx="8"/>
          </p:nvPr>
        </p:nvSpPr>
        <p:spPr>
          <a:xfrm>
            <a:off x="2758104" y="2339602"/>
            <a:ext cx="2093700" cy="40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500"/>
              <a:t>Tools and Data Requirements/Sources</a:t>
            </a:r>
            <a:endParaRPr sz="1500"/>
          </a:p>
        </p:txBody>
      </p:sp>
      <p:sp>
        <p:nvSpPr>
          <p:cNvPr id="159" name="Google Shape;159;p3"/>
          <p:cNvSpPr txBox="1">
            <a:spLocks noGrp="1"/>
          </p:cNvSpPr>
          <p:nvPr>
            <p:ph type="subTitle" idx="9"/>
          </p:nvPr>
        </p:nvSpPr>
        <p:spPr>
          <a:xfrm>
            <a:off x="4944814" y="2339602"/>
            <a:ext cx="2093700" cy="40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500"/>
              <a:t>ETL Methodologies</a:t>
            </a:r>
            <a:endParaRPr sz="1500"/>
          </a:p>
        </p:txBody>
      </p:sp>
      <p:sp>
        <p:nvSpPr>
          <p:cNvPr id="160" name="Google Shape;160;p3"/>
          <p:cNvSpPr txBox="1">
            <a:spLocks noGrp="1"/>
          </p:cNvSpPr>
          <p:nvPr>
            <p:ph type="subTitle" idx="13"/>
          </p:nvPr>
        </p:nvSpPr>
        <p:spPr>
          <a:xfrm>
            <a:off x="7131525" y="2348775"/>
            <a:ext cx="1866300" cy="40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500"/>
              <a:t>Data Warehouse and Star Schema</a:t>
            </a:r>
            <a:endParaRPr sz="1500"/>
          </a:p>
        </p:txBody>
      </p:sp>
      <p:sp>
        <p:nvSpPr>
          <p:cNvPr id="161" name="Google Shape;161;p3"/>
          <p:cNvSpPr txBox="1">
            <a:spLocks noGrp="1"/>
          </p:cNvSpPr>
          <p:nvPr>
            <p:ph type="subTitle" idx="14"/>
          </p:nvPr>
        </p:nvSpPr>
        <p:spPr>
          <a:xfrm>
            <a:off x="1040207" y="4056085"/>
            <a:ext cx="2093700" cy="40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500"/>
              <a:t>Business Intelligence Queries and Data Visualization with Tableau</a:t>
            </a:r>
            <a:endParaRPr sz="1500"/>
          </a:p>
        </p:txBody>
      </p:sp>
      <p:sp>
        <p:nvSpPr>
          <p:cNvPr id="162" name="Google Shape;162;p3"/>
          <p:cNvSpPr txBox="1">
            <a:spLocks noGrp="1"/>
          </p:cNvSpPr>
          <p:nvPr>
            <p:ph type="subTitle" idx="15"/>
          </p:nvPr>
        </p:nvSpPr>
        <p:spPr>
          <a:xfrm>
            <a:off x="3691505" y="4056085"/>
            <a:ext cx="2093700" cy="40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500"/>
              <a:t>Reflection</a:t>
            </a:r>
            <a:endParaRPr sz="1500"/>
          </a:p>
        </p:txBody>
      </p:sp>
      <p:sp>
        <p:nvSpPr>
          <p:cNvPr id="163" name="Google Shape;163;p3"/>
          <p:cNvSpPr/>
          <p:nvPr/>
        </p:nvSpPr>
        <p:spPr>
          <a:xfrm>
            <a:off x="6342805" y="3354176"/>
            <a:ext cx="568500" cy="565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900" b="0" i="0" u="none" strike="noStrike" cap="none">
              <a:solidFill>
                <a:srgbClr val="000000"/>
              </a:solidFill>
              <a:latin typeface="Mulish Medium"/>
              <a:ea typeface="Mulish Medium"/>
              <a:cs typeface="Mulish Medium"/>
              <a:sym typeface="Mulish Medium"/>
            </a:endParaRPr>
          </a:p>
        </p:txBody>
      </p:sp>
      <p:sp>
        <p:nvSpPr>
          <p:cNvPr id="164" name="Google Shape;164;p3"/>
          <p:cNvSpPr txBox="1">
            <a:spLocks noGrp="1"/>
          </p:cNvSpPr>
          <p:nvPr>
            <p:ph type="title" idx="2"/>
          </p:nvPr>
        </p:nvSpPr>
        <p:spPr>
          <a:xfrm>
            <a:off x="6342805" y="3433999"/>
            <a:ext cx="568500" cy="40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sz="2500"/>
              <a:t>07</a:t>
            </a:r>
            <a:endParaRPr sz="2500"/>
          </a:p>
        </p:txBody>
      </p:sp>
      <p:sp>
        <p:nvSpPr>
          <p:cNvPr id="165" name="Google Shape;165;p3"/>
          <p:cNvSpPr txBox="1">
            <a:spLocks noGrp="1"/>
          </p:cNvSpPr>
          <p:nvPr>
            <p:ph type="subTitle" idx="1"/>
          </p:nvPr>
        </p:nvSpPr>
        <p:spPr>
          <a:xfrm>
            <a:off x="6242731" y="4046903"/>
            <a:ext cx="2246700" cy="40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500"/>
              <a:t>Appendix</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2bf16aff4dc_1_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Rollup Operation: Total Rides and Total Revenue by Year</a:t>
            </a:r>
            <a:endParaRPr sz="2900"/>
          </a:p>
        </p:txBody>
      </p:sp>
      <p:sp>
        <p:nvSpPr>
          <p:cNvPr id="336" name="Google Shape;336;g2bf16aff4dc_1_28"/>
          <p:cNvSpPr txBox="1">
            <a:spLocks noGrp="1"/>
          </p:cNvSpPr>
          <p:nvPr>
            <p:ph type="body" idx="1"/>
          </p:nvPr>
        </p:nvSpPr>
        <p:spPr>
          <a:xfrm>
            <a:off x="720000" y="1215750"/>
            <a:ext cx="34380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latin typeface="Mulish"/>
                <a:ea typeface="Mulish"/>
                <a:cs typeface="Mulish"/>
                <a:sym typeface="Mulish"/>
              </a:rPr>
              <a:t>Goal:</a:t>
            </a:r>
            <a:r>
              <a:rPr lang="en"/>
              <a:t>  Provide summary output of total rides and revenue generated for the four years of analysis</a:t>
            </a:r>
            <a:endParaRPr/>
          </a:p>
          <a:p>
            <a:pPr marL="457200" lvl="0" indent="-304800" algn="l" rtl="0">
              <a:spcBef>
                <a:spcPts val="0"/>
              </a:spcBef>
              <a:spcAft>
                <a:spcPts val="0"/>
              </a:spcAft>
              <a:buSzPts val="1200"/>
              <a:buChar char="❖"/>
            </a:pPr>
            <a:r>
              <a:rPr lang="en"/>
              <a:t>Will help taxi cab companies see a high-level look at operations for these four years, and see any trends (i.e. revenue in 2020 dipped, presumably to Covid shutdown)</a:t>
            </a:r>
            <a:endParaRPr/>
          </a:p>
          <a:p>
            <a:pPr marL="457200" lvl="0" indent="-304800" algn="l" rtl="0">
              <a:spcBef>
                <a:spcPts val="0"/>
              </a:spcBef>
              <a:spcAft>
                <a:spcPts val="0"/>
              </a:spcAft>
              <a:buSzPts val="1200"/>
              <a:buChar char="❖"/>
            </a:pPr>
            <a:r>
              <a:rPr lang="en"/>
              <a:t>Forecast for future revenue trends, and tune operations to reduce operating costs to increase net income</a:t>
            </a:r>
            <a:endParaRPr/>
          </a:p>
        </p:txBody>
      </p:sp>
      <p:pic>
        <p:nvPicPr>
          <p:cNvPr id="337" name="Google Shape;337;g2bf16aff4dc_1_28"/>
          <p:cNvPicPr preferRelativeResize="0"/>
          <p:nvPr/>
        </p:nvPicPr>
        <p:blipFill>
          <a:blip r:embed="rId3">
            <a:alphaModFix/>
          </a:blip>
          <a:stretch>
            <a:fillRect/>
          </a:stretch>
        </p:blipFill>
        <p:spPr>
          <a:xfrm>
            <a:off x="4547800" y="1047850"/>
            <a:ext cx="4228524" cy="2304350"/>
          </a:xfrm>
          <a:prstGeom prst="rect">
            <a:avLst/>
          </a:prstGeom>
          <a:noFill/>
          <a:ln>
            <a:noFill/>
          </a:ln>
        </p:spPr>
      </p:pic>
      <p:graphicFrame>
        <p:nvGraphicFramePr>
          <p:cNvPr id="338" name="Google Shape;338;g2bf16aff4dc_1_28"/>
          <p:cNvGraphicFramePr/>
          <p:nvPr/>
        </p:nvGraphicFramePr>
        <p:xfrm>
          <a:off x="5310775" y="3526125"/>
          <a:ext cx="3000000" cy="3000000"/>
        </p:xfrm>
        <a:graphic>
          <a:graphicData uri="http://schemas.openxmlformats.org/drawingml/2006/table">
            <a:tbl>
              <a:tblPr>
                <a:noFill/>
                <a:tableStyleId>{F5D3235F-A799-4E72-9292-FF4AA3AE5208}</a:tableStyleId>
              </a:tblPr>
              <a:tblGrid>
                <a:gridCol w="780475">
                  <a:extLst>
                    <a:ext uri="{9D8B030D-6E8A-4147-A177-3AD203B41FA5}">
                      <a16:colId xmlns:a16="http://schemas.microsoft.com/office/drawing/2014/main" val="20000"/>
                    </a:ext>
                  </a:extLst>
                </a:gridCol>
                <a:gridCol w="687300">
                  <a:extLst>
                    <a:ext uri="{9D8B030D-6E8A-4147-A177-3AD203B41FA5}">
                      <a16:colId xmlns:a16="http://schemas.microsoft.com/office/drawing/2014/main" val="20001"/>
                    </a:ext>
                  </a:extLst>
                </a:gridCol>
                <a:gridCol w="1234800">
                  <a:extLst>
                    <a:ext uri="{9D8B030D-6E8A-4147-A177-3AD203B41FA5}">
                      <a16:colId xmlns:a16="http://schemas.microsoft.com/office/drawing/2014/main" val="20002"/>
                    </a:ext>
                  </a:extLst>
                </a:gridCol>
              </a:tblGrid>
              <a:tr h="235950">
                <a:tc>
                  <a:txBody>
                    <a:bodyPr/>
                    <a:lstStyle/>
                    <a:p>
                      <a:pPr marL="0" lvl="0" indent="0" algn="l" rtl="0">
                        <a:lnSpc>
                          <a:spcPct val="115000"/>
                        </a:lnSpc>
                        <a:spcBef>
                          <a:spcPts val="0"/>
                        </a:spcBef>
                        <a:spcAft>
                          <a:spcPts val="0"/>
                        </a:spcAft>
                        <a:buNone/>
                      </a:pPr>
                      <a:r>
                        <a:rPr lang="en" sz="750" b="1"/>
                        <a:t>pickup_year</a:t>
                      </a:r>
                      <a:endParaRPr sz="75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marL="0" lvl="0" indent="0" algn="l" rtl="0">
                        <a:lnSpc>
                          <a:spcPct val="115000"/>
                        </a:lnSpc>
                        <a:spcBef>
                          <a:spcPts val="0"/>
                        </a:spcBef>
                        <a:spcAft>
                          <a:spcPts val="0"/>
                        </a:spcAft>
                        <a:buNone/>
                      </a:pPr>
                      <a:r>
                        <a:rPr lang="en" sz="750" b="1"/>
                        <a:t>total_rides</a:t>
                      </a:r>
                      <a:endParaRPr sz="75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marL="0" lvl="0" indent="0" algn="l" rtl="0">
                        <a:lnSpc>
                          <a:spcPct val="115000"/>
                        </a:lnSpc>
                        <a:spcBef>
                          <a:spcPts val="0"/>
                        </a:spcBef>
                        <a:spcAft>
                          <a:spcPts val="0"/>
                        </a:spcAft>
                        <a:buNone/>
                      </a:pPr>
                      <a:r>
                        <a:rPr lang="en" sz="750" b="1"/>
                        <a:t>total_revenue</a:t>
                      </a:r>
                      <a:endParaRPr sz="75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35950">
                <a:tc>
                  <a:txBody>
                    <a:bodyPr/>
                    <a:lstStyle/>
                    <a:p>
                      <a:pPr marL="0" lvl="0" indent="0" algn="l" rtl="0">
                        <a:lnSpc>
                          <a:spcPct val="115000"/>
                        </a:lnSpc>
                        <a:spcBef>
                          <a:spcPts val="0"/>
                        </a:spcBef>
                        <a:spcAft>
                          <a:spcPts val="0"/>
                        </a:spcAft>
                        <a:buNone/>
                      </a:pPr>
                      <a:r>
                        <a:rPr lang="en" sz="750" b="1"/>
                        <a:t>2020</a:t>
                      </a:r>
                      <a:endParaRPr sz="75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lnSpc>
                          <a:spcPct val="115000"/>
                        </a:lnSpc>
                        <a:spcBef>
                          <a:spcPts val="0"/>
                        </a:spcBef>
                        <a:spcAft>
                          <a:spcPts val="0"/>
                        </a:spcAft>
                        <a:buNone/>
                      </a:pPr>
                      <a:r>
                        <a:rPr lang="en" sz="750"/>
                        <a:t>2344433</a:t>
                      </a:r>
                      <a:endParaRPr sz="75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750"/>
                        <a:t>47249857.55970810</a:t>
                      </a:r>
                      <a:endParaRPr sz="75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5950">
                <a:tc>
                  <a:txBody>
                    <a:bodyPr/>
                    <a:lstStyle/>
                    <a:p>
                      <a:pPr marL="0" lvl="0" indent="0" algn="l" rtl="0">
                        <a:lnSpc>
                          <a:spcPct val="115000"/>
                        </a:lnSpc>
                        <a:spcBef>
                          <a:spcPts val="0"/>
                        </a:spcBef>
                        <a:spcAft>
                          <a:spcPts val="0"/>
                        </a:spcAft>
                        <a:buNone/>
                      </a:pPr>
                      <a:r>
                        <a:rPr lang="en" sz="750" b="1"/>
                        <a:t>2021</a:t>
                      </a:r>
                      <a:endParaRPr sz="75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lnSpc>
                          <a:spcPct val="115000"/>
                        </a:lnSpc>
                        <a:spcBef>
                          <a:spcPts val="0"/>
                        </a:spcBef>
                        <a:spcAft>
                          <a:spcPts val="0"/>
                        </a:spcAft>
                        <a:buNone/>
                      </a:pPr>
                      <a:r>
                        <a:rPr lang="en" sz="750"/>
                        <a:t>2890725</a:t>
                      </a:r>
                      <a:endParaRPr sz="75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750"/>
                        <a:t>62097075.20932570</a:t>
                      </a:r>
                      <a:endParaRPr sz="75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5950">
                <a:tc>
                  <a:txBody>
                    <a:bodyPr/>
                    <a:lstStyle/>
                    <a:p>
                      <a:pPr marL="0" lvl="0" indent="0" algn="l" rtl="0">
                        <a:lnSpc>
                          <a:spcPct val="115000"/>
                        </a:lnSpc>
                        <a:spcBef>
                          <a:spcPts val="0"/>
                        </a:spcBef>
                        <a:spcAft>
                          <a:spcPts val="0"/>
                        </a:spcAft>
                        <a:buNone/>
                      </a:pPr>
                      <a:r>
                        <a:rPr lang="en" sz="750" b="1"/>
                        <a:t>2022</a:t>
                      </a:r>
                      <a:endParaRPr sz="75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lnSpc>
                          <a:spcPct val="115000"/>
                        </a:lnSpc>
                        <a:spcBef>
                          <a:spcPts val="0"/>
                        </a:spcBef>
                        <a:spcAft>
                          <a:spcPts val="0"/>
                        </a:spcAft>
                        <a:buNone/>
                      </a:pPr>
                      <a:r>
                        <a:rPr lang="en" sz="750"/>
                        <a:t>3745050</a:t>
                      </a:r>
                      <a:endParaRPr sz="75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750"/>
                        <a:t>90563045.65791920</a:t>
                      </a:r>
                      <a:endParaRPr sz="75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5950">
                <a:tc>
                  <a:txBody>
                    <a:bodyPr/>
                    <a:lstStyle/>
                    <a:p>
                      <a:pPr marL="0" lvl="0" indent="0" algn="l" rtl="0">
                        <a:lnSpc>
                          <a:spcPct val="115000"/>
                        </a:lnSpc>
                        <a:spcBef>
                          <a:spcPts val="0"/>
                        </a:spcBef>
                        <a:spcAft>
                          <a:spcPts val="0"/>
                        </a:spcAft>
                        <a:buNone/>
                      </a:pPr>
                      <a:r>
                        <a:rPr lang="en" sz="750" b="1"/>
                        <a:t>2023</a:t>
                      </a:r>
                      <a:endParaRPr sz="75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lnSpc>
                          <a:spcPct val="115000"/>
                        </a:lnSpc>
                        <a:spcBef>
                          <a:spcPts val="0"/>
                        </a:spcBef>
                        <a:spcAft>
                          <a:spcPts val="0"/>
                        </a:spcAft>
                        <a:buNone/>
                      </a:pPr>
                      <a:r>
                        <a:rPr lang="en" sz="750"/>
                        <a:t>3290168</a:t>
                      </a:r>
                      <a:endParaRPr sz="75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750"/>
                        <a:t>106660227.7698370</a:t>
                      </a:r>
                      <a:endParaRPr sz="75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5950">
                <a:tc>
                  <a:txBody>
                    <a:bodyPr/>
                    <a:lstStyle/>
                    <a:p>
                      <a:pPr marL="0" lvl="0" indent="0" algn="l" rtl="0">
                        <a:lnSpc>
                          <a:spcPct val="115000"/>
                        </a:lnSpc>
                        <a:spcBef>
                          <a:spcPts val="0"/>
                        </a:spcBef>
                        <a:spcAft>
                          <a:spcPts val="0"/>
                        </a:spcAft>
                        <a:buNone/>
                      </a:pPr>
                      <a:r>
                        <a:rPr lang="en" sz="750" b="1"/>
                        <a:t>NULL</a:t>
                      </a:r>
                      <a:endParaRPr sz="75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4"/>
                    </a:solidFill>
                  </a:tcPr>
                </a:tc>
                <a:tc>
                  <a:txBody>
                    <a:bodyPr/>
                    <a:lstStyle/>
                    <a:p>
                      <a:pPr marL="0" lvl="0" indent="0" algn="l" rtl="0">
                        <a:lnSpc>
                          <a:spcPct val="115000"/>
                        </a:lnSpc>
                        <a:spcBef>
                          <a:spcPts val="0"/>
                        </a:spcBef>
                        <a:spcAft>
                          <a:spcPts val="0"/>
                        </a:spcAft>
                        <a:buNone/>
                      </a:pPr>
                      <a:r>
                        <a:rPr lang="en" sz="750"/>
                        <a:t>12270376</a:t>
                      </a:r>
                      <a:endParaRPr sz="75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750"/>
                        <a:t>306570206.20409800</a:t>
                      </a:r>
                      <a:endParaRPr sz="75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2bf16aff4dc_1_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Store and Forward Analysis</a:t>
            </a:r>
            <a:endParaRPr/>
          </a:p>
        </p:txBody>
      </p:sp>
      <p:sp>
        <p:nvSpPr>
          <p:cNvPr id="344" name="Google Shape;344;g2bf16aff4dc_1_7"/>
          <p:cNvSpPr txBox="1">
            <a:spLocks noGrp="1"/>
          </p:cNvSpPr>
          <p:nvPr>
            <p:ph type="body" idx="1"/>
          </p:nvPr>
        </p:nvSpPr>
        <p:spPr>
          <a:xfrm>
            <a:off x="720000" y="1215750"/>
            <a:ext cx="34380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latin typeface="Mulish"/>
                <a:ea typeface="Mulish"/>
                <a:cs typeface="Mulish"/>
                <a:sym typeface="Mulish"/>
              </a:rPr>
              <a:t>Goal:</a:t>
            </a:r>
            <a:r>
              <a:rPr lang="en"/>
              <a:t> Identify both the pickup and dropoff zones that showed the highest average percentage of cases where the ride had a store and forward flag</a:t>
            </a:r>
            <a:endParaRPr/>
          </a:p>
          <a:p>
            <a:pPr marL="457200" lvl="0" indent="-304800" algn="l" rtl="0">
              <a:spcBef>
                <a:spcPts val="0"/>
              </a:spcBef>
              <a:spcAft>
                <a:spcPts val="0"/>
              </a:spcAft>
              <a:buSzPts val="1200"/>
              <a:buChar char="❖"/>
            </a:pPr>
            <a:r>
              <a:rPr lang="en"/>
              <a:t>Will help drivers and companies know when to expect connection losses when operating in certain zones</a:t>
            </a:r>
            <a:endParaRPr/>
          </a:p>
          <a:p>
            <a:pPr marL="457200" lvl="0" indent="-304800" algn="l" rtl="0">
              <a:spcBef>
                <a:spcPts val="0"/>
              </a:spcBef>
              <a:spcAft>
                <a:spcPts val="0"/>
              </a:spcAft>
              <a:buSzPts val="1200"/>
              <a:buChar char="❖"/>
            </a:pPr>
            <a:r>
              <a:rPr lang="en"/>
              <a:t>Even though credit card payments are the most prevalent method of payment, the driver can offer alternative payment options to the customer if they are wary about connection issues</a:t>
            </a:r>
            <a:endParaRPr/>
          </a:p>
        </p:txBody>
      </p:sp>
      <p:pic>
        <p:nvPicPr>
          <p:cNvPr id="345" name="Google Shape;345;g2bf16aff4dc_1_7"/>
          <p:cNvPicPr preferRelativeResize="0"/>
          <p:nvPr/>
        </p:nvPicPr>
        <p:blipFill>
          <a:blip r:embed="rId3">
            <a:alphaModFix/>
          </a:blip>
          <a:stretch>
            <a:fillRect/>
          </a:stretch>
        </p:blipFill>
        <p:spPr>
          <a:xfrm>
            <a:off x="4237100" y="1487925"/>
            <a:ext cx="4906902" cy="2494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26a9de1b8f3_0_0"/>
          <p:cNvSpPr txBox="1">
            <a:spLocks noGrp="1"/>
          </p:cNvSpPr>
          <p:nvPr>
            <p:ph type="title" idx="2"/>
          </p:nvPr>
        </p:nvSpPr>
        <p:spPr>
          <a:xfrm>
            <a:off x="7264739" y="1580664"/>
            <a:ext cx="1053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51" name="Google Shape;351;g26a9de1b8f3_0_0"/>
          <p:cNvPicPr preferRelativeResize="0"/>
          <p:nvPr/>
        </p:nvPicPr>
        <p:blipFill>
          <a:blip r:embed="rId3">
            <a:alphaModFix/>
          </a:blip>
          <a:stretch>
            <a:fillRect/>
          </a:stretch>
        </p:blipFill>
        <p:spPr>
          <a:xfrm>
            <a:off x="0" y="0"/>
            <a:ext cx="4540274" cy="3580099"/>
          </a:xfrm>
          <a:prstGeom prst="rect">
            <a:avLst/>
          </a:prstGeom>
          <a:noFill/>
          <a:ln w="9525" cap="flat" cmpd="sng">
            <a:solidFill>
              <a:srgbClr val="191919"/>
            </a:solidFill>
            <a:prstDash val="solid"/>
            <a:round/>
            <a:headEnd type="none" w="sm" len="sm"/>
            <a:tailEnd type="none" w="sm" len="sm"/>
          </a:ln>
        </p:spPr>
      </p:pic>
      <p:pic>
        <p:nvPicPr>
          <p:cNvPr id="352" name="Google Shape;352;g26a9de1b8f3_0_0"/>
          <p:cNvPicPr preferRelativeResize="0"/>
          <p:nvPr/>
        </p:nvPicPr>
        <p:blipFill>
          <a:blip r:embed="rId4">
            <a:alphaModFix/>
          </a:blip>
          <a:stretch>
            <a:fillRect/>
          </a:stretch>
        </p:blipFill>
        <p:spPr>
          <a:xfrm>
            <a:off x="4573249" y="1563400"/>
            <a:ext cx="4570749" cy="3580101"/>
          </a:xfrm>
          <a:prstGeom prst="rect">
            <a:avLst/>
          </a:prstGeom>
          <a:noFill/>
          <a:ln w="9525" cap="flat" cmpd="sng">
            <a:solidFill>
              <a:srgbClr val="191919"/>
            </a:solidFill>
            <a:prstDash val="solid"/>
            <a:round/>
            <a:headEnd type="none" w="sm" len="sm"/>
            <a:tailEnd type="none" w="sm" len="sm"/>
          </a:ln>
        </p:spPr>
      </p:pic>
      <p:sp>
        <p:nvSpPr>
          <p:cNvPr id="353" name="Google Shape;353;g26a9de1b8f3_0_0"/>
          <p:cNvSpPr txBox="1">
            <a:spLocks noGrp="1"/>
          </p:cNvSpPr>
          <p:nvPr>
            <p:ph type="title"/>
          </p:nvPr>
        </p:nvSpPr>
        <p:spPr>
          <a:xfrm>
            <a:off x="4540275" y="0"/>
            <a:ext cx="4603800" cy="1563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a:t>Store &amp; Forward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bf16aff4dc_1_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Day &amp; Hour Average Revenue &amp; Trips</a:t>
            </a:r>
            <a:endParaRPr/>
          </a:p>
        </p:txBody>
      </p:sp>
      <p:sp>
        <p:nvSpPr>
          <p:cNvPr id="359" name="Google Shape;359;g2bf16aff4dc_1_13"/>
          <p:cNvSpPr txBox="1">
            <a:spLocks noGrp="1"/>
          </p:cNvSpPr>
          <p:nvPr>
            <p:ph type="body" idx="1"/>
          </p:nvPr>
        </p:nvSpPr>
        <p:spPr>
          <a:xfrm>
            <a:off x="720000" y="1215750"/>
            <a:ext cx="34380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latin typeface="Mulish"/>
                <a:ea typeface="Mulish"/>
                <a:cs typeface="Mulish"/>
                <a:sym typeface="Mulish"/>
              </a:rPr>
              <a:t>Goal:</a:t>
            </a:r>
            <a:r>
              <a:rPr lang="en"/>
              <a:t> Identify which hours of each day of the week have the highest demand and highest average revenue</a:t>
            </a:r>
            <a:endParaRPr/>
          </a:p>
          <a:p>
            <a:pPr marL="457200" lvl="0" indent="-304800" algn="l" rtl="0">
              <a:spcBef>
                <a:spcPts val="0"/>
              </a:spcBef>
              <a:spcAft>
                <a:spcPts val="0"/>
              </a:spcAft>
              <a:buSzPts val="1200"/>
              <a:buChar char="❖"/>
            </a:pPr>
            <a:r>
              <a:rPr lang="en"/>
              <a:t>Will help drivers and companies be strategic in when during the week they take rides; operate during hours in which there is low demand but higher average cost for the ride</a:t>
            </a:r>
            <a:endParaRPr/>
          </a:p>
          <a:p>
            <a:pPr marL="457200" lvl="0" indent="-304800" algn="l" rtl="0">
              <a:spcBef>
                <a:spcPts val="0"/>
              </a:spcBef>
              <a:spcAft>
                <a:spcPts val="0"/>
              </a:spcAft>
              <a:buSzPts val="1200"/>
              <a:buChar char="❖"/>
            </a:pPr>
            <a:r>
              <a:rPr lang="en"/>
              <a:t>Reduce operating costs by using the vehicle less, but at the same time increasing revenue</a:t>
            </a:r>
            <a:endParaRPr/>
          </a:p>
        </p:txBody>
      </p:sp>
      <p:pic>
        <p:nvPicPr>
          <p:cNvPr id="360" name="Google Shape;360;g2bf16aff4dc_1_13"/>
          <p:cNvPicPr preferRelativeResize="0"/>
          <p:nvPr/>
        </p:nvPicPr>
        <p:blipFill>
          <a:blip r:embed="rId3">
            <a:alphaModFix/>
          </a:blip>
          <a:stretch>
            <a:fillRect/>
          </a:stretch>
        </p:blipFill>
        <p:spPr>
          <a:xfrm>
            <a:off x="4310400" y="1177325"/>
            <a:ext cx="4681201" cy="23654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6a9de1b8f3_0_10"/>
          <p:cNvSpPr txBox="1">
            <a:spLocks noGrp="1"/>
          </p:cNvSpPr>
          <p:nvPr>
            <p:ph type="title" idx="2"/>
          </p:nvPr>
        </p:nvSpPr>
        <p:spPr>
          <a:xfrm>
            <a:off x="7264739" y="1580664"/>
            <a:ext cx="1053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66" name="Google Shape;366;g26a9de1b8f3_0_10"/>
          <p:cNvPicPr preferRelativeResize="0"/>
          <p:nvPr/>
        </p:nvPicPr>
        <p:blipFill>
          <a:blip r:embed="rId3">
            <a:alphaModFix/>
          </a:blip>
          <a:stretch>
            <a:fillRect/>
          </a:stretch>
        </p:blipFill>
        <p:spPr>
          <a:xfrm>
            <a:off x="4569950" y="1526775"/>
            <a:ext cx="4569949" cy="3616724"/>
          </a:xfrm>
          <a:prstGeom prst="rect">
            <a:avLst/>
          </a:prstGeom>
          <a:noFill/>
          <a:ln w="9525" cap="flat" cmpd="sng">
            <a:solidFill>
              <a:srgbClr val="191919"/>
            </a:solidFill>
            <a:prstDash val="solid"/>
            <a:round/>
            <a:headEnd type="none" w="sm" len="sm"/>
            <a:tailEnd type="none" w="sm" len="sm"/>
          </a:ln>
        </p:spPr>
      </p:pic>
      <p:pic>
        <p:nvPicPr>
          <p:cNvPr id="367" name="Google Shape;367;g26a9de1b8f3_0_10"/>
          <p:cNvPicPr preferRelativeResize="0"/>
          <p:nvPr/>
        </p:nvPicPr>
        <p:blipFill>
          <a:blip r:embed="rId4">
            <a:alphaModFix/>
          </a:blip>
          <a:stretch>
            <a:fillRect/>
          </a:stretch>
        </p:blipFill>
        <p:spPr>
          <a:xfrm>
            <a:off x="0" y="0"/>
            <a:ext cx="4541853" cy="3616724"/>
          </a:xfrm>
          <a:prstGeom prst="rect">
            <a:avLst/>
          </a:prstGeom>
          <a:noFill/>
          <a:ln w="9525" cap="flat" cmpd="sng">
            <a:solidFill>
              <a:srgbClr val="191919"/>
            </a:solidFill>
            <a:prstDash val="solid"/>
            <a:round/>
            <a:headEnd type="none" w="sm" len="sm"/>
            <a:tailEnd type="none" w="sm" len="sm"/>
          </a:ln>
        </p:spPr>
      </p:pic>
      <p:sp>
        <p:nvSpPr>
          <p:cNvPr id="368" name="Google Shape;368;g26a9de1b8f3_0_10"/>
          <p:cNvSpPr txBox="1">
            <a:spLocks noGrp="1"/>
          </p:cNvSpPr>
          <p:nvPr>
            <p:ph type="title"/>
          </p:nvPr>
        </p:nvSpPr>
        <p:spPr>
          <a:xfrm>
            <a:off x="4569950" y="0"/>
            <a:ext cx="4569900" cy="1563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sz="4200"/>
              <a:t>Day &amp; Hour Average Revenue &amp; Trips</a:t>
            </a:r>
            <a:endParaRPr sz="4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2bf16aff4dc_1_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Demand</a:t>
            </a:r>
            <a:endParaRPr/>
          </a:p>
        </p:txBody>
      </p:sp>
      <p:sp>
        <p:nvSpPr>
          <p:cNvPr id="374" name="Google Shape;374;g2bf16aff4dc_1_20"/>
          <p:cNvSpPr txBox="1">
            <a:spLocks noGrp="1"/>
          </p:cNvSpPr>
          <p:nvPr>
            <p:ph type="body" idx="1"/>
          </p:nvPr>
        </p:nvSpPr>
        <p:spPr>
          <a:xfrm>
            <a:off x="720000" y="1215750"/>
            <a:ext cx="34380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latin typeface="Mulish"/>
                <a:ea typeface="Mulish"/>
                <a:cs typeface="Mulish"/>
                <a:sym typeface="Mulish"/>
              </a:rPr>
              <a:t>Goal:</a:t>
            </a:r>
            <a:r>
              <a:rPr lang="en"/>
              <a:t> Identify zones of highest demand during each month, taking total trips</a:t>
            </a:r>
            <a:endParaRPr/>
          </a:p>
          <a:p>
            <a:pPr marL="457200" lvl="0" indent="-304800" algn="l" rtl="0">
              <a:spcBef>
                <a:spcPts val="0"/>
              </a:spcBef>
              <a:spcAft>
                <a:spcPts val="0"/>
              </a:spcAft>
              <a:buSzPts val="1200"/>
              <a:buChar char="❖"/>
            </a:pPr>
            <a:r>
              <a:rPr lang="en"/>
              <a:t>Gives drivers high-level view of volume in all possible zones of operations, allowing them to make such decision as:</a:t>
            </a:r>
            <a:endParaRPr/>
          </a:p>
          <a:p>
            <a:pPr marL="914400" lvl="1" indent="-304800" algn="l" rtl="0">
              <a:spcBef>
                <a:spcPts val="0"/>
              </a:spcBef>
              <a:spcAft>
                <a:spcPts val="0"/>
              </a:spcAft>
              <a:buSzPts val="1200"/>
              <a:buChar char="➢"/>
            </a:pPr>
            <a:r>
              <a:rPr lang="en"/>
              <a:t>Take rides during periods of high demand</a:t>
            </a:r>
            <a:endParaRPr/>
          </a:p>
          <a:p>
            <a:pPr marL="914400" lvl="1" indent="-304800" algn="l" rtl="0">
              <a:spcBef>
                <a:spcPts val="0"/>
              </a:spcBef>
              <a:spcAft>
                <a:spcPts val="0"/>
              </a:spcAft>
              <a:buSzPts val="1200"/>
              <a:buChar char="➢"/>
            </a:pPr>
            <a:r>
              <a:rPr lang="en"/>
              <a:t>Take rides during periods of low supply, but potentially higher revenue collection</a:t>
            </a:r>
            <a:endParaRPr/>
          </a:p>
        </p:txBody>
      </p:sp>
      <p:pic>
        <p:nvPicPr>
          <p:cNvPr id="375" name="Google Shape;375;g2bf16aff4dc_1_20"/>
          <p:cNvPicPr preferRelativeResize="0"/>
          <p:nvPr/>
        </p:nvPicPr>
        <p:blipFill>
          <a:blip r:embed="rId3">
            <a:alphaModFix/>
          </a:blip>
          <a:stretch>
            <a:fillRect/>
          </a:stretch>
        </p:blipFill>
        <p:spPr>
          <a:xfrm>
            <a:off x="4562175" y="69500"/>
            <a:ext cx="4248060" cy="3820976"/>
          </a:xfrm>
          <a:prstGeom prst="rect">
            <a:avLst/>
          </a:prstGeom>
          <a:noFill/>
          <a:ln>
            <a:noFill/>
          </a:ln>
        </p:spPr>
      </p:pic>
      <p:pic>
        <p:nvPicPr>
          <p:cNvPr id="376" name="Google Shape;376;g2bf16aff4dc_1_20"/>
          <p:cNvPicPr preferRelativeResize="0"/>
          <p:nvPr/>
        </p:nvPicPr>
        <p:blipFill rotWithShape="1">
          <a:blip r:embed="rId4">
            <a:alphaModFix/>
          </a:blip>
          <a:srcRect t="43858"/>
          <a:stretch/>
        </p:blipFill>
        <p:spPr>
          <a:xfrm>
            <a:off x="4819000" y="3890476"/>
            <a:ext cx="3489749" cy="572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6a9de1b8f3_0_5"/>
          <p:cNvSpPr txBox="1">
            <a:spLocks noGrp="1"/>
          </p:cNvSpPr>
          <p:nvPr>
            <p:ph type="title" idx="2"/>
          </p:nvPr>
        </p:nvSpPr>
        <p:spPr>
          <a:xfrm>
            <a:off x="7264739" y="1580664"/>
            <a:ext cx="1053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82" name="Google Shape;382;g26a9de1b8f3_0_5"/>
          <p:cNvPicPr preferRelativeResize="0"/>
          <p:nvPr/>
        </p:nvPicPr>
        <p:blipFill>
          <a:blip r:embed="rId3">
            <a:alphaModFix/>
          </a:blip>
          <a:stretch>
            <a:fillRect/>
          </a:stretch>
        </p:blipFill>
        <p:spPr>
          <a:xfrm>
            <a:off x="2997275" y="152400"/>
            <a:ext cx="6028444" cy="4838700"/>
          </a:xfrm>
          <a:prstGeom prst="rect">
            <a:avLst/>
          </a:prstGeom>
          <a:noFill/>
          <a:ln w="9525" cap="flat" cmpd="sng">
            <a:solidFill>
              <a:srgbClr val="191919"/>
            </a:solidFill>
            <a:prstDash val="solid"/>
            <a:round/>
            <a:headEnd type="none" w="sm" len="sm"/>
            <a:tailEnd type="none" w="sm" len="sm"/>
          </a:ln>
        </p:spPr>
      </p:pic>
      <p:sp>
        <p:nvSpPr>
          <p:cNvPr id="383" name="Google Shape;383;g26a9de1b8f3_0_5"/>
          <p:cNvSpPr txBox="1">
            <a:spLocks noGrp="1"/>
          </p:cNvSpPr>
          <p:nvPr>
            <p:ph type="title"/>
          </p:nvPr>
        </p:nvSpPr>
        <p:spPr>
          <a:xfrm>
            <a:off x="0" y="152400"/>
            <a:ext cx="2997300" cy="1563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sz="4200"/>
              <a:t>Highest Demand Guide</a:t>
            </a:r>
            <a:endParaRPr sz="4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6a9de1b8f3_0_79"/>
          <p:cNvSpPr txBox="1">
            <a:spLocks noGrp="1"/>
          </p:cNvSpPr>
          <p:nvPr>
            <p:ph type="title" idx="2"/>
          </p:nvPr>
        </p:nvSpPr>
        <p:spPr>
          <a:xfrm>
            <a:off x="7264739" y="1580664"/>
            <a:ext cx="1053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9" name="Google Shape;389;g26a9de1b8f3_0_79"/>
          <p:cNvSpPr txBox="1">
            <a:spLocks noGrp="1"/>
          </p:cNvSpPr>
          <p:nvPr>
            <p:ph type="title"/>
          </p:nvPr>
        </p:nvSpPr>
        <p:spPr>
          <a:xfrm>
            <a:off x="1621950" y="180925"/>
            <a:ext cx="5900100" cy="630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sz="3600"/>
              <a:t>Average Tip Percentage by Month</a:t>
            </a:r>
            <a:endParaRPr sz="3600"/>
          </a:p>
        </p:txBody>
      </p:sp>
      <p:pic>
        <p:nvPicPr>
          <p:cNvPr id="390" name="Google Shape;390;g26a9de1b8f3_0_79"/>
          <p:cNvPicPr preferRelativeResize="0"/>
          <p:nvPr/>
        </p:nvPicPr>
        <p:blipFill>
          <a:blip r:embed="rId3">
            <a:alphaModFix/>
          </a:blip>
          <a:stretch>
            <a:fillRect/>
          </a:stretch>
        </p:blipFill>
        <p:spPr>
          <a:xfrm>
            <a:off x="4352750" y="1288326"/>
            <a:ext cx="4413801" cy="2566825"/>
          </a:xfrm>
          <a:prstGeom prst="rect">
            <a:avLst/>
          </a:prstGeom>
          <a:noFill/>
          <a:ln>
            <a:noFill/>
          </a:ln>
        </p:spPr>
      </p:pic>
      <p:sp>
        <p:nvSpPr>
          <p:cNvPr id="391" name="Google Shape;391;g26a9de1b8f3_0_79"/>
          <p:cNvSpPr txBox="1">
            <a:spLocks noGrp="1"/>
          </p:cNvSpPr>
          <p:nvPr>
            <p:ph type="body" idx="4294967295"/>
          </p:nvPr>
        </p:nvSpPr>
        <p:spPr>
          <a:xfrm>
            <a:off x="281325" y="1288325"/>
            <a:ext cx="34380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latin typeface="Mulish"/>
                <a:ea typeface="Mulish"/>
                <a:cs typeface="Mulish"/>
                <a:sym typeface="Mulish"/>
              </a:rPr>
              <a:t>Goal:</a:t>
            </a:r>
            <a:r>
              <a:rPr lang="en"/>
              <a:t> Identify zones on the basis of monthly average tip percentage and trip demand. Average excludes outliers greater than 200% </a:t>
            </a:r>
            <a:endParaRPr/>
          </a:p>
          <a:p>
            <a:pPr marL="457200" lvl="0" indent="-304800" algn="l" rtl="0">
              <a:spcBef>
                <a:spcPts val="0"/>
              </a:spcBef>
              <a:spcAft>
                <a:spcPts val="0"/>
              </a:spcAft>
              <a:buSzPts val="1200"/>
              <a:buChar char="❖"/>
            </a:pPr>
            <a:r>
              <a:rPr lang="en"/>
              <a:t>Gives drivers an idea of average tip rates per zone, level of demand, and associated seasonality allowing them to make such decision as:</a:t>
            </a:r>
            <a:endParaRPr/>
          </a:p>
          <a:p>
            <a:pPr marL="914400" lvl="1" indent="-304800" algn="l" rtl="0">
              <a:spcBef>
                <a:spcPts val="0"/>
              </a:spcBef>
              <a:spcAft>
                <a:spcPts val="0"/>
              </a:spcAft>
              <a:buSzPts val="1200"/>
              <a:buChar char="➢"/>
            </a:pPr>
            <a:r>
              <a:rPr lang="en"/>
              <a:t>Identify zones with consistently high tip percentage</a:t>
            </a:r>
            <a:endParaRPr/>
          </a:p>
          <a:p>
            <a:pPr marL="914400" lvl="1" indent="-304800" algn="l" rtl="0">
              <a:spcBef>
                <a:spcPts val="0"/>
              </a:spcBef>
              <a:spcAft>
                <a:spcPts val="0"/>
              </a:spcAft>
              <a:buSzPts val="1200"/>
              <a:buChar char="➢"/>
            </a:pPr>
            <a:r>
              <a:rPr lang="en"/>
              <a:t>Identify seasonal and geographic opportunities for high tip percentages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26a9de1b8f3_0_15"/>
          <p:cNvSpPr txBox="1">
            <a:spLocks noGrp="1"/>
          </p:cNvSpPr>
          <p:nvPr>
            <p:ph type="title" idx="2"/>
          </p:nvPr>
        </p:nvSpPr>
        <p:spPr>
          <a:xfrm>
            <a:off x="7264739" y="1580664"/>
            <a:ext cx="1053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7" name="Google Shape;397;g26a9de1b8f3_0_15"/>
          <p:cNvSpPr txBox="1">
            <a:spLocks noGrp="1"/>
          </p:cNvSpPr>
          <p:nvPr>
            <p:ph type="title"/>
          </p:nvPr>
        </p:nvSpPr>
        <p:spPr>
          <a:xfrm>
            <a:off x="0" y="148025"/>
            <a:ext cx="3127200" cy="1563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sz="3600"/>
              <a:t>Average Tip Percentage by Month</a:t>
            </a:r>
            <a:endParaRPr sz="3600"/>
          </a:p>
        </p:txBody>
      </p:sp>
      <p:pic>
        <p:nvPicPr>
          <p:cNvPr id="398" name="Google Shape;398;g26a9de1b8f3_0_15"/>
          <p:cNvPicPr preferRelativeResize="0"/>
          <p:nvPr/>
        </p:nvPicPr>
        <p:blipFill>
          <a:blip r:embed="rId3">
            <a:alphaModFix/>
          </a:blip>
          <a:stretch>
            <a:fillRect/>
          </a:stretch>
        </p:blipFill>
        <p:spPr>
          <a:xfrm>
            <a:off x="3127200" y="510825"/>
            <a:ext cx="6016799" cy="41218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2bf16aff4dc_1_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Tipping Rate vs. Tip Amount</a:t>
            </a:r>
            <a:endParaRPr/>
          </a:p>
        </p:txBody>
      </p:sp>
      <p:sp>
        <p:nvSpPr>
          <p:cNvPr id="404" name="Google Shape;404;g2bf16aff4dc_1_37"/>
          <p:cNvSpPr txBox="1">
            <a:spLocks noGrp="1"/>
          </p:cNvSpPr>
          <p:nvPr>
            <p:ph type="body" idx="1"/>
          </p:nvPr>
        </p:nvSpPr>
        <p:spPr>
          <a:xfrm>
            <a:off x="720000" y="1215750"/>
            <a:ext cx="34380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latin typeface="Mulish"/>
                <a:ea typeface="Mulish"/>
                <a:cs typeface="Mulish"/>
                <a:sym typeface="Mulish"/>
              </a:rPr>
              <a:t>Goal:</a:t>
            </a:r>
            <a:r>
              <a:rPr lang="en"/>
              <a:t> Retrieve dropoff zones that show both highest tipping rate, and highest average tip</a:t>
            </a:r>
            <a:endParaRPr/>
          </a:p>
          <a:p>
            <a:pPr marL="914400" lvl="1" indent="-304800" algn="l" rtl="0">
              <a:spcBef>
                <a:spcPts val="0"/>
              </a:spcBef>
              <a:spcAft>
                <a:spcPts val="0"/>
              </a:spcAft>
              <a:buSzPts val="1200"/>
              <a:buChar char="➢"/>
            </a:pPr>
            <a:r>
              <a:rPr lang="en"/>
              <a:t>Needed to be mindful of outliers, as some routes had single trips that had large tip amounts</a:t>
            </a:r>
            <a:endParaRPr/>
          </a:p>
          <a:p>
            <a:pPr marL="457200" lvl="0" indent="-304800" algn="l" rtl="0">
              <a:spcBef>
                <a:spcPts val="0"/>
              </a:spcBef>
              <a:spcAft>
                <a:spcPts val="0"/>
              </a:spcAft>
              <a:buSzPts val="1200"/>
              <a:buChar char="❖"/>
            </a:pPr>
            <a:r>
              <a:rPr lang="en"/>
              <a:t>Taxi driver and companies can work routes in which a passenger is more likely to leave a tip, and tune further by taking trips on those routes given the passenger count </a:t>
            </a:r>
            <a:endParaRPr/>
          </a:p>
        </p:txBody>
      </p:sp>
      <p:pic>
        <p:nvPicPr>
          <p:cNvPr id="405" name="Google Shape;405;g2bf16aff4dc_1_37"/>
          <p:cNvPicPr preferRelativeResize="0"/>
          <p:nvPr/>
        </p:nvPicPr>
        <p:blipFill rotWithShape="1">
          <a:blip r:embed="rId3">
            <a:alphaModFix/>
          </a:blip>
          <a:srcRect b="17566"/>
          <a:stretch/>
        </p:blipFill>
        <p:spPr>
          <a:xfrm>
            <a:off x="4605775" y="1017725"/>
            <a:ext cx="4285151" cy="1766250"/>
          </a:xfrm>
          <a:prstGeom prst="rect">
            <a:avLst/>
          </a:prstGeom>
          <a:noFill/>
          <a:ln w="9525" cap="flat" cmpd="sng">
            <a:solidFill>
              <a:schemeClr val="dk1"/>
            </a:solidFill>
            <a:prstDash val="solid"/>
            <a:round/>
            <a:headEnd type="none" w="sm" len="sm"/>
            <a:tailEnd type="none" w="sm" len="sm"/>
          </a:ln>
        </p:spPr>
      </p:pic>
      <p:pic>
        <p:nvPicPr>
          <p:cNvPr id="406" name="Google Shape;406;g2bf16aff4dc_1_37"/>
          <p:cNvPicPr preferRelativeResize="0"/>
          <p:nvPr/>
        </p:nvPicPr>
        <p:blipFill>
          <a:blip r:embed="rId4">
            <a:alphaModFix/>
          </a:blip>
          <a:stretch>
            <a:fillRect/>
          </a:stretch>
        </p:blipFill>
        <p:spPr>
          <a:xfrm>
            <a:off x="4744675" y="2893225"/>
            <a:ext cx="4007353" cy="20547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5"/>
          <p:cNvGrpSpPr/>
          <p:nvPr/>
        </p:nvGrpSpPr>
        <p:grpSpPr>
          <a:xfrm>
            <a:off x="6667294" y="784750"/>
            <a:ext cx="807405" cy="880450"/>
            <a:chOff x="6779353" y="639275"/>
            <a:chExt cx="807405" cy="880450"/>
          </a:xfrm>
        </p:grpSpPr>
        <p:sp>
          <p:nvSpPr>
            <p:cNvPr id="171" name="Google Shape;171;p5"/>
            <p:cNvSpPr/>
            <p:nvPr/>
          </p:nvSpPr>
          <p:spPr>
            <a:xfrm>
              <a:off x="6960658" y="893625"/>
              <a:ext cx="626100" cy="626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172" name="Google Shape;172;p5"/>
            <p:cNvSpPr/>
            <p:nvPr/>
          </p:nvSpPr>
          <p:spPr>
            <a:xfrm>
              <a:off x="6779353" y="639275"/>
              <a:ext cx="354000" cy="354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ulish Medium"/>
                <a:ea typeface="Mulish Medium"/>
                <a:cs typeface="Mulish Medium"/>
                <a:sym typeface="Mulish Medium"/>
              </a:endParaRPr>
            </a:p>
          </p:txBody>
        </p:sp>
      </p:grpSp>
      <p:sp>
        <p:nvSpPr>
          <p:cNvPr id="173" name="Google Shape;173;p5"/>
          <p:cNvSpPr/>
          <p:nvPr/>
        </p:nvSpPr>
        <p:spPr>
          <a:xfrm>
            <a:off x="7264739" y="1433050"/>
            <a:ext cx="1053900" cy="105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174" name="Google Shape;174;p5"/>
          <p:cNvSpPr txBox="1">
            <a:spLocks noGrp="1"/>
          </p:cNvSpPr>
          <p:nvPr>
            <p:ph type="title"/>
          </p:nvPr>
        </p:nvSpPr>
        <p:spPr>
          <a:xfrm>
            <a:off x="4929175" y="3888300"/>
            <a:ext cx="3501600" cy="780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a:t>Introduction and Business Requirements</a:t>
            </a:r>
            <a:endParaRPr/>
          </a:p>
        </p:txBody>
      </p:sp>
      <p:sp>
        <p:nvSpPr>
          <p:cNvPr id="175" name="Google Shape;175;p5"/>
          <p:cNvSpPr txBox="1">
            <a:spLocks noGrp="1"/>
          </p:cNvSpPr>
          <p:nvPr>
            <p:ph type="title" idx="2"/>
          </p:nvPr>
        </p:nvSpPr>
        <p:spPr>
          <a:xfrm>
            <a:off x="7264739" y="1580664"/>
            <a:ext cx="10539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01</a:t>
            </a:r>
            <a:endParaRPr/>
          </a:p>
        </p:txBody>
      </p:sp>
      <p:cxnSp>
        <p:nvCxnSpPr>
          <p:cNvPr id="176" name="Google Shape;176;p5"/>
          <p:cNvCxnSpPr/>
          <p:nvPr/>
        </p:nvCxnSpPr>
        <p:spPr>
          <a:xfrm>
            <a:off x="-293725" y="4306275"/>
            <a:ext cx="47781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g26aa100e94c_1_8"/>
          <p:cNvPicPr preferRelativeResize="0"/>
          <p:nvPr/>
        </p:nvPicPr>
        <p:blipFill>
          <a:blip r:embed="rId3">
            <a:alphaModFix/>
          </a:blip>
          <a:stretch>
            <a:fillRect/>
          </a:stretch>
        </p:blipFill>
        <p:spPr>
          <a:xfrm>
            <a:off x="0" y="0"/>
            <a:ext cx="4909910" cy="3913198"/>
          </a:xfrm>
          <a:prstGeom prst="rect">
            <a:avLst/>
          </a:prstGeom>
          <a:noFill/>
          <a:ln>
            <a:noFill/>
          </a:ln>
        </p:spPr>
      </p:pic>
      <p:pic>
        <p:nvPicPr>
          <p:cNvPr id="412" name="Google Shape;412;g26aa100e94c_1_8"/>
          <p:cNvPicPr preferRelativeResize="0"/>
          <p:nvPr/>
        </p:nvPicPr>
        <p:blipFill>
          <a:blip r:embed="rId4">
            <a:alphaModFix/>
          </a:blip>
          <a:stretch>
            <a:fillRect/>
          </a:stretch>
        </p:blipFill>
        <p:spPr>
          <a:xfrm>
            <a:off x="4275525" y="1230299"/>
            <a:ext cx="4868476" cy="3913199"/>
          </a:xfrm>
          <a:prstGeom prst="rect">
            <a:avLst/>
          </a:prstGeom>
          <a:noFill/>
          <a:ln>
            <a:noFill/>
          </a:ln>
        </p:spPr>
      </p:pic>
      <p:sp>
        <p:nvSpPr>
          <p:cNvPr id="413" name="Google Shape;413;g26aa100e94c_1_8"/>
          <p:cNvSpPr txBox="1"/>
          <p:nvPr/>
        </p:nvSpPr>
        <p:spPr>
          <a:xfrm>
            <a:off x="4909900" y="75000"/>
            <a:ext cx="4234200" cy="11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1"/>
                </a:solidFill>
                <a:latin typeface="Oswald Medium"/>
                <a:ea typeface="Oswald Medium"/>
                <a:cs typeface="Oswald Medium"/>
                <a:sym typeface="Oswald Medium"/>
              </a:rPr>
              <a:t>Tipping Rate vs Tip Amount</a:t>
            </a:r>
            <a:endParaRPr sz="3600">
              <a:solidFill>
                <a:schemeClr val="dk1"/>
              </a:solidFill>
              <a:latin typeface="Oswald Medium"/>
              <a:ea typeface="Oswald Medium"/>
              <a:cs typeface="Oswald Medium"/>
              <a:sym typeface="Oswald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2be5cc73ca2_0_7"/>
          <p:cNvSpPr txBox="1">
            <a:spLocks noGrp="1"/>
          </p:cNvSpPr>
          <p:nvPr>
            <p:ph type="title"/>
          </p:nvPr>
        </p:nvSpPr>
        <p:spPr>
          <a:xfrm>
            <a:off x="546475" y="4403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on End Users</a:t>
            </a:r>
            <a:endParaRPr/>
          </a:p>
        </p:txBody>
      </p:sp>
      <p:sp>
        <p:nvSpPr>
          <p:cNvPr id="419" name="Google Shape;419;g2be5cc73ca2_0_7"/>
          <p:cNvSpPr txBox="1">
            <a:spLocks noGrp="1"/>
          </p:cNvSpPr>
          <p:nvPr>
            <p:ph type="subTitle" idx="1"/>
          </p:nvPr>
        </p:nvSpPr>
        <p:spPr>
          <a:xfrm>
            <a:off x="4666900" y="1590250"/>
            <a:ext cx="3930600" cy="2093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The advent of rideshare services such as Uber and Lyft have reduced the value of the taxi cab medallion and the demand for taxi rides overall [5]</a:t>
            </a:r>
            <a:endParaRPr/>
          </a:p>
          <a:p>
            <a:pPr marL="457200" lvl="0" indent="-304800" algn="l" rtl="0">
              <a:spcBef>
                <a:spcPts val="0"/>
              </a:spcBef>
              <a:spcAft>
                <a:spcPts val="0"/>
              </a:spcAft>
              <a:buSzPts val="1200"/>
              <a:buChar char="●"/>
            </a:pPr>
            <a:r>
              <a:rPr lang="en"/>
              <a:t>With our BI tools, taxi cab companies and their drivers can maximize revenue generation by:</a:t>
            </a:r>
            <a:endParaRPr/>
          </a:p>
          <a:p>
            <a:pPr marL="914400" lvl="1" indent="-304800" algn="l" rtl="0">
              <a:spcBef>
                <a:spcPts val="0"/>
              </a:spcBef>
              <a:spcAft>
                <a:spcPts val="0"/>
              </a:spcAft>
              <a:buSzPts val="1200"/>
              <a:buChar char="○"/>
            </a:pPr>
            <a:r>
              <a:rPr lang="en"/>
              <a:t>Being in service during periods and in zones of high demand</a:t>
            </a:r>
            <a:endParaRPr/>
          </a:p>
          <a:p>
            <a:pPr marL="914400" lvl="1" indent="-304800" algn="l" rtl="0">
              <a:spcBef>
                <a:spcPts val="0"/>
              </a:spcBef>
              <a:spcAft>
                <a:spcPts val="0"/>
              </a:spcAft>
              <a:buSzPts val="1200"/>
              <a:buChar char="○"/>
            </a:pPr>
            <a:r>
              <a:rPr lang="en"/>
              <a:t>Accepting trips on routes that typically result in tips</a:t>
            </a:r>
            <a:endParaRPr/>
          </a:p>
          <a:p>
            <a:pPr marL="457200" lvl="0" indent="-304800" algn="l" rtl="0">
              <a:spcBef>
                <a:spcPts val="0"/>
              </a:spcBef>
              <a:spcAft>
                <a:spcPts val="0"/>
              </a:spcAft>
              <a:buSzPts val="1200"/>
              <a:buChar char="●"/>
            </a:pPr>
            <a:r>
              <a:rPr lang="en" b="1">
                <a:latin typeface="Mulish"/>
                <a:ea typeface="Mulish"/>
                <a:cs typeface="Mulish"/>
                <a:sym typeface="Mulish"/>
              </a:rPr>
              <a:t>For the driver: </a:t>
            </a:r>
            <a:r>
              <a:rPr lang="en"/>
              <a:t>Offset the cost of the vehicle lease and yield higher take-home pay</a:t>
            </a:r>
            <a:endParaRPr/>
          </a:p>
          <a:p>
            <a:pPr marL="457200" lvl="0" indent="-304800" algn="l" rtl="0">
              <a:spcBef>
                <a:spcPts val="0"/>
              </a:spcBef>
              <a:spcAft>
                <a:spcPts val="0"/>
              </a:spcAft>
              <a:buSzPts val="1200"/>
              <a:buChar char="●"/>
            </a:pPr>
            <a:r>
              <a:rPr lang="en" b="1">
                <a:latin typeface="Mulish"/>
                <a:ea typeface="Mulish"/>
                <a:cs typeface="Mulish"/>
                <a:sym typeface="Mulish"/>
              </a:rPr>
              <a:t>For the cab company:</a:t>
            </a:r>
            <a:r>
              <a:rPr lang="en"/>
              <a:t> Lower the cost of operations by having less wear-and-tear on the vehicle</a:t>
            </a:r>
            <a:endParaRPr/>
          </a:p>
        </p:txBody>
      </p:sp>
      <p:sp>
        <p:nvSpPr>
          <p:cNvPr id="420" name="Google Shape;420;g2be5cc73ca2_0_7"/>
          <p:cNvSpPr txBox="1">
            <a:spLocks noGrp="1"/>
          </p:cNvSpPr>
          <p:nvPr>
            <p:ph type="subTitle" idx="2"/>
          </p:nvPr>
        </p:nvSpPr>
        <p:spPr>
          <a:xfrm>
            <a:off x="546475" y="1590300"/>
            <a:ext cx="3453300" cy="20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target customer base will be the </a:t>
            </a:r>
            <a:r>
              <a:rPr lang="en" b="1">
                <a:latin typeface="Mulish"/>
                <a:ea typeface="Mulish"/>
                <a:cs typeface="Mulish"/>
                <a:sym typeface="Mulish"/>
              </a:rPr>
              <a:t>taxi cab companies and their taxi drivers</a:t>
            </a:r>
            <a:r>
              <a:rPr lang="en"/>
              <a:t> looking to optimize their revenue collection by helping to identify popular pickup and dropoff locations, as well hours of peak demand.</a:t>
            </a:r>
            <a:endParaRPr/>
          </a:p>
        </p:txBody>
      </p:sp>
      <p:sp>
        <p:nvSpPr>
          <p:cNvPr id="421" name="Google Shape;421;g2be5cc73ca2_0_7"/>
          <p:cNvSpPr txBox="1">
            <a:spLocks noGrp="1"/>
          </p:cNvSpPr>
          <p:nvPr>
            <p:ph type="subTitle" idx="3"/>
          </p:nvPr>
        </p:nvSpPr>
        <p:spPr>
          <a:xfrm>
            <a:off x="546475" y="1132500"/>
            <a:ext cx="3453300" cy="45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Target Audience</a:t>
            </a:r>
            <a:endParaRPr/>
          </a:p>
        </p:txBody>
      </p:sp>
      <p:sp>
        <p:nvSpPr>
          <p:cNvPr id="422" name="Google Shape;422;g2be5cc73ca2_0_7"/>
          <p:cNvSpPr txBox="1">
            <a:spLocks noGrp="1"/>
          </p:cNvSpPr>
          <p:nvPr>
            <p:ph type="subTitle" idx="4"/>
          </p:nvPr>
        </p:nvSpPr>
        <p:spPr>
          <a:xfrm>
            <a:off x="4839425" y="1132500"/>
            <a:ext cx="3453300" cy="45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The Impact</a:t>
            </a:r>
            <a:endParaRPr>
              <a:solidFill>
                <a:schemeClr val="accent3"/>
              </a:solidFill>
            </a:endParaRPr>
          </a:p>
        </p:txBody>
      </p:sp>
      <p:pic>
        <p:nvPicPr>
          <p:cNvPr id="423" name="Google Shape;423;g2be5cc73ca2_0_7"/>
          <p:cNvPicPr preferRelativeResize="0"/>
          <p:nvPr/>
        </p:nvPicPr>
        <p:blipFill>
          <a:blip r:embed="rId3">
            <a:alphaModFix/>
          </a:blip>
          <a:stretch>
            <a:fillRect/>
          </a:stretch>
        </p:blipFill>
        <p:spPr>
          <a:xfrm>
            <a:off x="737000" y="2720875"/>
            <a:ext cx="3500400" cy="23331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2bc98a5bdb1_0_71"/>
          <p:cNvSpPr txBox="1">
            <a:spLocks noGrp="1"/>
          </p:cNvSpPr>
          <p:nvPr>
            <p:ph type="title"/>
          </p:nvPr>
        </p:nvSpPr>
        <p:spPr>
          <a:xfrm>
            <a:off x="3982675" y="991525"/>
            <a:ext cx="44481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 you!</a:t>
            </a:r>
            <a:endParaRPr/>
          </a:p>
        </p:txBody>
      </p:sp>
      <p:sp>
        <p:nvSpPr>
          <p:cNvPr id="455" name="Google Shape;455;g2bc98a5bdb1_0_71"/>
          <p:cNvSpPr txBox="1">
            <a:spLocks noGrp="1"/>
          </p:cNvSpPr>
          <p:nvPr>
            <p:ph type="subTitle" idx="1"/>
          </p:nvPr>
        </p:nvSpPr>
        <p:spPr>
          <a:xfrm>
            <a:off x="3982675" y="1790950"/>
            <a:ext cx="4448100" cy="105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t>Any questions?</a:t>
            </a:r>
            <a:endParaRPr sz="2400"/>
          </a:p>
        </p:txBody>
      </p:sp>
      <p:pic>
        <p:nvPicPr>
          <p:cNvPr id="456" name="Google Shape;456;g2bc98a5bdb1_0_71"/>
          <p:cNvPicPr preferRelativeResize="0"/>
          <p:nvPr/>
        </p:nvPicPr>
        <p:blipFill>
          <a:blip r:embed="rId3">
            <a:alphaModFix/>
          </a:blip>
          <a:stretch>
            <a:fillRect/>
          </a:stretch>
        </p:blipFill>
        <p:spPr>
          <a:xfrm>
            <a:off x="460075" y="991522"/>
            <a:ext cx="4448100" cy="2964600"/>
          </a:xfrm>
          <a:prstGeom prst="ellipse">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grpSp>
        <p:nvGrpSpPr>
          <p:cNvPr id="461" name="Google Shape;461;g2bc98a5bdb1_0_46"/>
          <p:cNvGrpSpPr/>
          <p:nvPr/>
        </p:nvGrpSpPr>
        <p:grpSpPr>
          <a:xfrm>
            <a:off x="6667294" y="784750"/>
            <a:ext cx="807405" cy="880450"/>
            <a:chOff x="6779353" y="639275"/>
            <a:chExt cx="807405" cy="880450"/>
          </a:xfrm>
        </p:grpSpPr>
        <p:sp>
          <p:nvSpPr>
            <p:cNvPr id="462" name="Google Shape;462;g2bc98a5bdb1_0_46"/>
            <p:cNvSpPr/>
            <p:nvPr/>
          </p:nvSpPr>
          <p:spPr>
            <a:xfrm>
              <a:off x="6960658" y="893625"/>
              <a:ext cx="626100" cy="626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463" name="Google Shape;463;g2bc98a5bdb1_0_46"/>
            <p:cNvSpPr/>
            <p:nvPr/>
          </p:nvSpPr>
          <p:spPr>
            <a:xfrm>
              <a:off x="6779353" y="639275"/>
              <a:ext cx="354000" cy="354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ulish Medium"/>
                <a:ea typeface="Mulish Medium"/>
                <a:cs typeface="Mulish Medium"/>
                <a:sym typeface="Mulish Medium"/>
              </a:endParaRPr>
            </a:p>
          </p:txBody>
        </p:sp>
      </p:grpSp>
      <p:sp>
        <p:nvSpPr>
          <p:cNvPr id="464" name="Google Shape;464;g2bc98a5bdb1_0_46"/>
          <p:cNvSpPr/>
          <p:nvPr/>
        </p:nvSpPr>
        <p:spPr>
          <a:xfrm>
            <a:off x="7264739" y="1433050"/>
            <a:ext cx="1053900" cy="105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465" name="Google Shape;465;g2bc98a5bdb1_0_46"/>
          <p:cNvSpPr txBox="1">
            <a:spLocks noGrp="1"/>
          </p:cNvSpPr>
          <p:nvPr>
            <p:ph type="title"/>
          </p:nvPr>
        </p:nvSpPr>
        <p:spPr>
          <a:xfrm>
            <a:off x="4287850" y="3202500"/>
            <a:ext cx="4143000" cy="780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a:t>Appendix</a:t>
            </a:r>
            <a:endParaRPr/>
          </a:p>
        </p:txBody>
      </p:sp>
      <p:sp>
        <p:nvSpPr>
          <p:cNvPr id="466" name="Google Shape;466;g2bc98a5bdb1_0_46"/>
          <p:cNvSpPr txBox="1">
            <a:spLocks noGrp="1"/>
          </p:cNvSpPr>
          <p:nvPr>
            <p:ph type="title" idx="2"/>
          </p:nvPr>
        </p:nvSpPr>
        <p:spPr>
          <a:xfrm>
            <a:off x="7264739" y="1580664"/>
            <a:ext cx="10539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07</a:t>
            </a:r>
            <a:endParaRPr/>
          </a:p>
        </p:txBody>
      </p:sp>
      <p:cxnSp>
        <p:nvCxnSpPr>
          <p:cNvPr id="467" name="Google Shape;467;g2bc98a5bdb1_0_46"/>
          <p:cNvCxnSpPr/>
          <p:nvPr/>
        </p:nvCxnSpPr>
        <p:spPr>
          <a:xfrm>
            <a:off x="-293725" y="4306275"/>
            <a:ext cx="47781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26a9de1b8f3_0_62"/>
          <p:cNvSpPr txBox="1">
            <a:spLocks noGrp="1"/>
          </p:cNvSpPr>
          <p:nvPr>
            <p:ph type="title" idx="2"/>
          </p:nvPr>
        </p:nvSpPr>
        <p:spPr>
          <a:xfrm>
            <a:off x="7264739" y="1580664"/>
            <a:ext cx="1053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73" name="Google Shape;473;g26a9de1b8f3_0_62"/>
          <p:cNvPicPr preferRelativeResize="0"/>
          <p:nvPr/>
        </p:nvPicPr>
        <p:blipFill>
          <a:blip r:embed="rId3">
            <a:alphaModFix/>
          </a:blip>
          <a:stretch>
            <a:fillRect/>
          </a:stretch>
        </p:blipFill>
        <p:spPr>
          <a:xfrm>
            <a:off x="1092025" y="1033600"/>
            <a:ext cx="6959939" cy="3816412"/>
          </a:xfrm>
          <a:prstGeom prst="rect">
            <a:avLst/>
          </a:prstGeom>
          <a:noFill/>
          <a:ln>
            <a:noFill/>
          </a:ln>
        </p:spPr>
      </p:pic>
      <p:sp>
        <p:nvSpPr>
          <p:cNvPr id="474" name="Google Shape;474;g26a9de1b8f3_0_62"/>
          <p:cNvSpPr txBox="1"/>
          <p:nvPr/>
        </p:nvSpPr>
        <p:spPr>
          <a:xfrm>
            <a:off x="3497550" y="379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475" name="Google Shape;475;g26a9de1b8f3_0_62"/>
          <p:cNvSpPr txBox="1">
            <a:spLocks noGrp="1"/>
          </p:cNvSpPr>
          <p:nvPr>
            <p:ph type="title"/>
          </p:nvPr>
        </p:nvSpPr>
        <p:spPr>
          <a:xfrm>
            <a:off x="3008400" y="148000"/>
            <a:ext cx="3127200" cy="631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sz="3600"/>
              <a:t>Data Source</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26a9de1b8f3_0_48"/>
          <p:cNvSpPr txBox="1">
            <a:spLocks noGrp="1"/>
          </p:cNvSpPr>
          <p:nvPr>
            <p:ph type="title" idx="2"/>
          </p:nvPr>
        </p:nvSpPr>
        <p:spPr>
          <a:xfrm>
            <a:off x="7264739" y="1580664"/>
            <a:ext cx="1053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81" name="Google Shape;481;g26a9de1b8f3_0_48"/>
          <p:cNvPicPr preferRelativeResize="0"/>
          <p:nvPr/>
        </p:nvPicPr>
        <p:blipFill>
          <a:blip r:embed="rId3">
            <a:alphaModFix/>
          </a:blip>
          <a:stretch>
            <a:fillRect/>
          </a:stretch>
        </p:blipFill>
        <p:spPr>
          <a:xfrm>
            <a:off x="1503438" y="120025"/>
            <a:ext cx="6137126" cy="49034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26a9de1b8f3_0_41"/>
          <p:cNvSpPr txBox="1">
            <a:spLocks noGrp="1"/>
          </p:cNvSpPr>
          <p:nvPr>
            <p:ph type="title" idx="2"/>
          </p:nvPr>
        </p:nvSpPr>
        <p:spPr>
          <a:xfrm>
            <a:off x="7264739" y="1580664"/>
            <a:ext cx="1053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87" name="Google Shape;487;g26a9de1b8f3_0_41"/>
          <p:cNvPicPr preferRelativeResize="0"/>
          <p:nvPr/>
        </p:nvPicPr>
        <p:blipFill>
          <a:blip r:embed="rId3">
            <a:alphaModFix/>
          </a:blip>
          <a:stretch>
            <a:fillRect/>
          </a:stretch>
        </p:blipFill>
        <p:spPr>
          <a:xfrm>
            <a:off x="1519088" y="152400"/>
            <a:ext cx="6105831"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26a9de1b8f3_0_54"/>
          <p:cNvSpPr txBox="1">
            <a:spLocks noGrp="1"/>
          </p:cNvSpPr>
          <p:nvPr>
            <p:ph type="title" idx="2"/>
          </p:nvPr>
        </p:nvSpPr>
        <p:spPr>
          <a:xfrm>
            <a:off x="7264739" y="1580664"/>
            <a:ext cx="1053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93" name="Google Shape;493;g26a9de1b8f3_0_54"/>
          <p:cNvPicPr preferRelativeResize="0"/>
          <p:nvPr/>
        </p:nvPicPr>
        <p:blipFill>
          <a:blip r:embed="rId3">
            <a:alphaModFix/>
          </a:blip>
          <a:stretch>
            <a:fillRect/>
          </a:stretch>
        </p:blipFill>
        <p:spPr>
          <a:xfrm>
            <a:off x="1489125" y="152400"/>
            <a:ext cx="6165740" cy="48386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26a9de1b8f3_0_35"/>
          <p:cNvSpPr txBox="1">
            <a:spLocks noGrp="1"/>
          </p:cNvSpPr>
          <p:nvPr>
            <p:ph type="title" idx="2"/>
          </p:nvPr>
        </p:nvSpPr>
        <p:spPr>
          <a:xfrm>
            <a:off x="7264739" y="1580664"/>
            <a:ext cx="1053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99" name="Google Shape;499;g26a9de1b8f3_0_35"/>
          <p:cNvPicPr preferRelativeResize="0"/>
          <p:nvPr/>
        </p:nvPicPr>
        <p:blipFill>
          <a:blip r:embed="rId3">
            <a:alphaModFix/>
          </a:blip>
          <a:stretch>
            <a:fillRect/>
          </a:stretch>
        </p:blipFill>
        <p:spPr>
          <a:xfrm>
            <a:off x="1452475" y="152400"/>
            <a:ext cx="6239047"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2bf16aff4dc_0_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505" name="Google Shape;505;g2bf16aff4dc_0_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[1] https://github.com/jupyter/jupyter.github.io/blob/main/assets/share.png</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[2] https://www.mysql.com/about/legal/logos.html</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[3] https://quintagroup.com/cms/python/images/sqlalchemy-logo.png/view</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[4] https://www.tableau.com/about/media-kit</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[5] https://www.snoqap.com/posts/2023/5/21/the-economic-impact-of-ride-hailing-apps-on-the-taxi-industry</a:t>
            </a:r>
            <a:endParaRPr sz="1100"/>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6"/>
          <p:cNvSpPr txBox="1">
            <a:spLocks noGrp="1"/>
          </p:cNvSpPr>
          <p:nvPr>
            <p:ph type="subTitle" idx="4"/>
          </p:nvPr>
        </p:nvSpPr>
        <p:spPr>
          <a:xfrm>
            <a:off x="4831027" y="1249450"/>
            <a:ext cx="30549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Project Scope</a:t>
            </a:r>
            <a:endParaRPr/>
          </a:p>
        </p:txBody>
      </p:sp>
      <p:sp>
        <p:nvSpPr>
          <p:cNvPr id="182" name="Google Shape;182;p6"/>
          <p:cNvSpPr txBox="1">
            <a:spLocks noGrp="1"/>
          </p:cNvSpPr>
          <p:nvPr>
            <p:ph type="subTitle" idx="1"/>
          </p:nvPr>
        </p:nvSpPr>
        <p:spPr>
          <a:xfrm>
            <a:off x="4831025" y="1808350"/>
            <a:ext cx="3573300" cy="306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This project required:</a:t>
            </a:r>
            <a:endParaRPr/>
          </a:p>
          <a:p>
            <a:pPr marL="457200" lvl="0" indent="-304800" algn="l" rtl="0">
              <a:lnSpc>
                <a:spcPct val="100000"/>
              </a:lnSpc>
              <a:spcBef>
                <a:spcPts val="0"/>
              </a:spcBef>
              <a:spcAft>
                <a:spcPts val="0"/>
              </a:spcAft>
              <a:buSzPts val="1200"/>
              <a:buChar char="❖"/>
            </a:pPr>
            <a:r>
              <a:rPr lang="en"/>
              <a:t>Identification of  business requirements</a:t>
            </a:r>
            <a:endParaRPr/>
          </a:p>
          <a:p>
            <a:pPr marL="457200" lvl="0" indent="-304800" algn="l" rtl="0">
              <a:lnSpc>
                <a:spcPct val="100000"/>
              </a:lnSpc>
              <a:spcBef>
                <a:spcPts val="0"/>
              </a:spcBef>
              <a:spcAft>
                <a:spcPts val="0"/>
              </a:spcAft>
              <a:buSzPts val="1200"/>
              <a:buChar char="❖"/>
            </a:pPr>
            <a:r>
              <a:rPr lang="en"/>
              <a:t>Individual data exploration</a:t>
            </a:r>
            <a:endParaRPr/>
          </a:p>
          <a:p>
            <a:pPr marL="457200" lvl="0" indent="-304800" algn="l" rtl="0">
              <a:lnSpc>
                <a:spcPct val="100000"/>
              </a:lnSpc>
              <a:spcBef>
                <a:spcPts val="0"/>
              </a:spcBef>
              <a:spcAft>
                <a:spcPts val="0"/>
              </a:spcAft>
              <a:buSzPts val="1200"/>
              <a:buChar char="❖"/>
            </a:pPr>
            <a:r>
              <a:rPr lang="en"/>
              <a:t>Divvying up of tasks</a:t>
            </a:r>
            <a:endParaRPr/>
          </a:p>
          <a:p>
            <a:pPr marL="457200" lvl="0" indent="-304800" algn="l" rtl="0">
              <a:lnSpc>
                <a:spcPct val="100000"/>
              </a:lnSpc>
              <a:spcBef>
                <a:spcPts val="0"/>
              </a:spcBef>
              <a:spcAft>
                <a:spcPts val="0"/>
              </a:spcAft>
              <a:buSzPts val="1200"/>
              <a:buChar char="❖"/>
            </a:pPr>
            <a:r>
              <a:rPr lang="en"/>
              <a:t>Scheduling of standing meetings and ad hoc meetings (as needed)</a:t>
            </a:r>
            <a:endParaRPr/>
          </a:p>
          <a:p>
            <a:pPr marL="457200" lvl="0" indent="-304800" algn="l" rtl="0">
              <a:lnSpc>
                <a:spcPct val="100000"/>
              </a:lnSpc>
              <a:spcBef>
                <a:spcPts val="0"/>
              </a:spcBef>
              <a:spcAft>
                <a:spcPts val="0"/>
              </a:spcAft>
              <a:buSzPts val="1200"/>
              <a:buChar char="❖"/>
            </a:pPr>
            <a:r>
              <a:rPr lang="en"/>
              <a:t>Setting deadlines for key project deliverables</a:t>
            </a:r>
            <a:endParaRPr/>
          </a:p>
          <a:p>
            <a:pPr marL="457200" lvl="0" indent="-304800" algn="l" rtl="0">
              <a:lnSpc>
                <a:spcPct val="100000"/>
              </a:lnSpc>
              <a:spcBef>
                <a:spcPts val="0"/>
              </a:spcBef>
              <a:spcAft>
                <a:spcPts val="0"/>
              </a:spcAft>
              <a:buSzPts val="1200"/>
              <a:buChar char="❖"/>
            </a:pPr>
            <a:r>
              <a:rPr lang="en"/>
              <a:t>Writing of ETL Python scripts</a:t>
            </a:r>
            <a:endParaRPr/>
          </a:p>
          <a:p>
            <a:pPr marL="457200" lvl="0" indent="-304800" algn="l" rtl="0">
              <a:lnSpc>
                <a:spcPct val="100000"/>
              </a:lnSpc>
              <a:spcBef>
                <a:spcPts val="0"/>
              </a:spcBef>
              <a:spcAft>
                <a:spcPts val="0"/>
              </a:spcAft>
              <a:buSzPts val="1200"/>
              <a:buChar char="❖"/>
            </a:pPr>
            <a:r>
              <a:rPr lang="en"/>
              <a:t>Agreed upon star schema</a:t>
            </a:r>
            <a:endParaRPr/>
          </a:p>
          <a:p>
            <a:pPr marL="457200" lvl="0" indent="-304800" algn="l" rtl="0">
              <a:lnSpc>
                <a:spcPct val="100000"/>
              </a:lnSpc>
              <a:spcBef>
                <a:spcPts val="0"/>
              </a:spcBef>
              <a:spcAft>
                <a:spcPts val="0"/>
              </a:spcAft>
              <a:buSzPts val="1200"/>
              <a:buChar char="❖"/>
            </a:pPr>
            <a:r>
              <a:rPr lang="en"/>
              <a:t>Setting up data warehouse in mySQL</a:t>
            </a:r>
            <a:endParaRPr/>
          </a:p>
          <a:p>
            <a:pPr marL="457200" lvl="0" indent="-304800" algn="l" rtl="0">
              <a:lnSpc>
                <a:spcPct val="100000"/>
              </a:lnSpc>
              <a:spcBef>
                <a:spcPts val="0"/>
              </a:spcBef>
              <a:spcAft>
                <a:spcPts val="0"/>
              </a:spcAft>
              <a:buSzPts val="1200"/>
              <a:buChar char="❖"/>
            </a:pPr>
            <a:r>
              <a:rPr lang="en"/>
              <a:t>Business intelligence queries</a:t>
            </a:r>
            <a:endParaRPr/>
          </a:p>
          <a:p>
            <a:pPr marL="457200" lvl="0" indent="-304800" algn="l" rtl="0">
              <a:lnSpc>
                <a:spcPct val="100000"/>
              </a:lnSpc>
              <a:spcBef>
                <a:spcPts val="0"/>
              </a:spcBef>
              <a:spcAft>
                <a:spcPts val="0"/>
              </a:spcAft>
              <a:buSzPts val="1200"/>
              <a:buChar char="❖"/>
            </a:pPr>
            <a:r>
              <a:rPr lang="en"/>
              <a:t>Data visualization platform integration using Tableau</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p:txBody>
      </p:sp>
      <p:sp>
        <p:nvSpPr>
          <p:cNvPr id="183" name="Google Shape;183;p6"/>
          <p:cNvSpPr txBox="1">
            <a:spLocks noGrp="1"/>
          </p:cNvSpPr>
          <p:nvPr>
            <p:ph type="subTitle" idx="2"/>
          </p:nvPr>
        </p:nvSpPr>
        <p:spPr>
          <a:xfrm>
            <a:off x="763750" y="1808350"/>
            <a:ext cx="3492600" cy="30237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b="1">
                <a:solidFill>
                  <a:schemeClr val="accent2"/>
                </a:solidFill>
                <a:latin typeface="Mulish"/>
                <a:ea typeface="Mulish"/>
                <a:cs typeface="Mulish"/>
                <a:sym typeface="Mulish"/>
              </a:rPr>
              <a:t>Cab Capital Consulting </a:t>
            </a:r>
            <a:r>
              <a:rPr lang="en"/>
              <a:t>used robust data analytics and online analytical processing to help taxi cab drivers and companies optimize their ride logistics, identifying both periods of peak demand and popular NYC destinations to maximize operating revenue and lowering running costs</a:t>
            </a:r>
            <a:endParaRPr/>
          </a:p>
          <a:p>
            <a:pPr marL="457200" lvl="0" indent="-304800" algn="l" rtl="0">
              <a:lnSpc>
                <a:spcPct val="100000"/>
              </a:lnSpc>
              <a:spcBef>
                <a:spcPts val="0"/>
              </a:spcBef>
              <a:spcAft>
                <a:spcPts val="0"/>
              </a:spcAft>
              <a:buSzPts val="1200"/>
              <a:buChar char="❖"/>
            </a:pPr>
            <a:r>
              <a:rPr lang="en"/>
              <a:t>Our team has conducted analysis on approximately 12.2 million records of yellow taxi cab ride data from 2020-2023.</a:t>
            </a:r>
            <a:endParaRPr/>
          </a:p>
        </p:txBody>
      </p:sp>
      <p:sp>
        <p:nvSpPr>
          <p:cNvPr id="184" name="Google Shape;184;p6"/>
          <p:cNvSpPr txBox="1">
            <a:spLocks noGrp="1"/>
          </p:cNvSpPr>
          <p:nvPr>
            <p:ph type="subTitle" idx="3"/>
          </p:nvPr>
        </p:nvSpPr>
        <p:spPr>
          <a:xfrm>
            <a:off x="763750" y="1249450"/>
            <a:ext cx="30549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Project Description</a:t>
            </a:r>
            <a:endParaRPr/>
          </a:p>
        </p:txBody>
      </p:sp>
      <p:sp>
        <p:nvSpPr>
          <p:cNvPr id="185" name="Google Shape;185;p6"/>
          <p:cNvSpPr/>
          <p:nvPr/>
        </p:nvSpPr>
        <p:spPr>
          <a:xfrm>
            <a:off x="513924" y="343406"/>
            <a:ext cx="756300" cy="7563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186" name="Google Shape;186;p6"/>
          <p:cNvSpPr/>
          <p:nvPr/>
        </p:nvSpPr>
        <p:spPr>
          <a:xfrm>
            <a:off x="5194364" y="343406"/>
            <a:ext cx="756300" cy="756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grpSp>
        <p:nvGrpSpPr>
          <p:cNvPr id="187" name="Google Shape;187;p6"/>
          <p:cNvGrpSpPr/>
          <p:nvPr/>
        </p:nvGrpSpPr>
        <p:grpSpPr>
          <a:xfrm>
            <a:off x="661367" y="460340"/>
            <a:ext cx="461398" cy="522460"/>
            <a:chOff x="23760" y="2584080"/>
            <a:chExt cx="435240" cy="492840"/>
          </a:xfrm>
        </p:grpSpPr>
        <p:sp>
          <p:nvSpPr>
            <p:cNvPr id="188" name="Google Shape;188;p6"/>
            <p:cNvSpPr/>
            <p:nvPr/>
          </p:nvSpPr>
          <p:spPr>
            <a:xfrm>
              <a:off x="23760" y="2584080"/>
              <a:ext cx="435240" cy="492840"/>
            </a:xfrm>
            <a:custGeom>
              <a:avLst/>
              <a:gdLst/>
              <a:ahLst/>
              <a:cxnLst/>
              <a:rect l="l" t="t" r="r" b="b"/>
              <a:pathLst>
                <a:path w="1209" h="1369" extrusionOk="0">
                  <a:moveTo>
                    <a:pt x="913" y="190"/>
                  </a:moveTo>
                  <a:lnTo>
                    <a:pt x="913" y="0"/>
                  </a:lnTo>
                  <a:lnTo>
                    <a:pt x="184" y="0"/>
                  </a:lnTo>
                  <a:lnTo>
                    <a:pt x="0" y="184"/>
                  </a:lnTo>
                  <a:lnTo>
                    <a:pt x="0" y="1179"/>
                  </a:lnTo>
                  <a:lnTo>
                    <a:pt x="295" y="1179"/>
                  </a:lnTo>
                  <a:lnTo>
                    <a:pt x="295" y="1369"/>
                  </a:lnTo>
                  <a:lnTo>
                    <a:pt x="1209" y="1369"/>
                  </a:lnTo>
                  <a:lnTo>
                    <a:pt x="1209" y="190"/>
                  </a:lnTo>
                  <a:lnTo>
                    <a:pt x="913" y="190"/>
                  </a:lnTo>
                  <a:moveTo>
                    <a:pt x="210" y="87"/>
                  </a:moveTo>
                  <a:lnTo>
                    <a:pt x="210" y="211"/>
                  </a:lnTo>
                  <a:lnTo>
                    <a:pt x="87" y="211"/>
                  </a:lnTo>
                  <a:lnTo>
                    <a:pt x="210" y="87"/>
                  </a:lnTo>
                  <a:moveTo>
                    <a:pt x="80" y="1099"/>
                  </a:moveTo>
                  <a:lnTo>
                    <a:pt x="80" y="291"/>
                  </a:lnTo>
                  <a:lnTo>
                    <a:pt x="291" y="291"/>
                  </a:lnTo>
                  <a:lnTo>
                    <a:pt x="291" y="81"/>
                  </a:lnTo>
                  <a:lnTo>
                    <a:pt x="833" y="81"/>
                  </a:lnTo>
                  <a:lnTo>
                    <a:pt x="833" y="1099"/>
                  </a:lnTo>
                  <a:lnTo>
                    <a:pt x="80" y="1099"/>
                  </a:lnTo>
                  <a:moveTo>
                    <a:pt x="1129" y="1288"/>
                  </a:moveTo>
                  <a:lnTo>
                    <a:pt x="376" y="1288"/>
                  </a:lnTo>
                  <a:lnTo>
                    <a:pt x="376" y="1179"/>
                  </a:lnTo>
                  <a:lnTo>
                    <a:pt x="913" y="1179"/>
                  </a:lnTo>
                  <a:lnTo>
                    <a:pt x="913" y="270"/>
                  </a:lnTo>
                  <a:lnTo>
                    <a:pt x="1129" y="270"/>
                  </a:lnTo>
                  <a:lnTo>
                    <a:pt x="1129" y="128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9" name="Google Shape;189;p6"/>
            <p:cNvSpPr/>
            <p:nvPr/>
          </p:nvSpPr>
          <p:spPr>
            <a:xfrm>
              <a:off x="94320" y="2717640"/>
              <a:ext cx="187920" cy="29160"/>
            </a:xfrm>
            <a:custGeom>
              <a:avLst/>
              <a:gdLst/>
              <a:ahLst/>
              <a:cxnLst/>
              <a:rect l="l" t="t" r="r" b="b"/>
              <a:pathLst>
                <a:path w="522" h="81" extrusionOk="0">
                  <a:moveTo>
                    <a:pt x="0" y="0"/>
                  </a:moveTo>
                  <a:lnTo>
                    <a:pt x="522" y="0"/>
                  </a:lnTo>
                  <a:lnTo>
                    <a:pt x="522" y="81"/>
                  </a:lnTo>
                  <a:lnTo>
                    <a:pt x="0" y="81"/>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0" name="Google Shape;190;p6"/>
            <p:cNvSpPr/>
            <p:nvPr/>
          </p:nvSpPr>
          <p:spPr>
            <a:xfrm>
              <a:off x="94320" y="2775600"/>
              <a:ext cx="187920" cy="28800"/>
            </a:xfrm>
            <a:custGeom>
              <a:avLst/>
              <a:gdLst/>
              <a:ahLst/>
              <a:cxnLst/>
              <a:rect l="l" t="t" r="r" b="b"/>
              <a:pathLst>
                <a:path w="522" h="80" extrusionOk="0">
                  <a:moveTo>
                    <a:pt x="0" y="0"/>
                  </a:moveTo>
                  <a:lnTo>
                    <a:pt x="522" y="0"/>
                  </a:lnTo>
                  <a:lnTo>
                    <a:pt x="522" y="80"/>
                  </a:lnTo>
                  <a:lnTo>
                    <a:pt x="0" y="8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1" name="Google Shape;191;p6"/>
            <p:cNvSpPr/>
            <p:nvPr/>
          </p:nvSpPr>
          <p:spPr>
            <a:xfrm>
              <a:off x="94320" y="2832840"/>
              <a:ext cx="187920" cy="29160"/>
            </a:xfrm>
            <a:custGeom>
              <a:avLst/>
              <a:gdLst/>
              <a:ahLst/>
              <a:cxnLst/>
              <a:rect l="l" t="t" r="r" b="b"/>
              <a:pathLst>
                <a:path w="522" h="81" extrusionOk="0">
                  <a:moveTo>
                    <a:pt x="0" y="0"/>
                  </a:moveTo>
                  <a:lnTo>
                    <a:pt x="522" y="0"/>
                  </a:lnTo>
                  <a:lnTo>
                    <a:pt x="522" y="81"/>
                  </a:lnTo>
                  <a:lnTo>
                    <a:pt x="0" y="81"/>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192" name="Google Shape;192;p6"/>
          <p:cNvGrpSpPr/>
          <p:nvPr/>
        </p:nvGrpSpPr>
        <p:grpSpPr>
          <a:xfrm>
            <a:off x="5313770" y="460144"/>
            <a:ext cx="517498" cy="522841"/>
            <a:chOff x="6392160" y="1803600"/>
            <a:chExt cx="488160" cy="493200"/>
          </a:xfrm>
        </p:grpSpPr>
        <p:sp>
          <p:nvSpPr>
            <p:cNvPr id="193" name="Google Shape;193;p6"/>
            <p:cNvSpPr/>
            <p:nvPr/>
          </p:nvSpPr>
          <p:spPr>
            <a:xfrm>
              <a:off x="6543720" y="1804320"/>
              <a:ext cx="180360" cy="231480"/>
            </a:xfrm>
            <a:custGeom>
              <a:avLst/>
              <a:gdLst/>
              <a:ahLst/>
              <a:cxnLst/>
              <a:rect l="l" t="t" r="r" b="b"/>
              <a:pathLst>
                <a:path w="501" h="643" extrusionOk="0">
                  <a:moveTo>
                    <a:pt x="501" y="490"/>
                  </a:moveTo>
                  <a:cubicBezTo>
                    <a:pt x="501" y="459"/>
                    <a:pt x="493" y="429"/>
                    <a:pt x="478" y="403"/>
                  </a:cubicBezTo>
                  <a:cubicBezTo>
                    <a:pt x="462" y="376"/>
                    <a:pt x="440" y="354"/>
                    <a:pt x="414" y="339"/>
                  </a:cubicBezTo>
                  <a:cubicBezTo>
                    <a:pt x="405" y="334"/>
                    <a:pt x="395" y="329"/>
                    <a:pt x="384" y="326"/>
                  </a:cubicBezTo>
                  <a:cubicBezTo>
                    <a:pt x="387" y="322"/>
                    <a:pt x="390" y="318"/>
                    <a:pt x="392" y="313"/>
                  </a:cubicBezTo>
                  <a:cubicBezTo>
                    <a:pt x="407" y="289"/>
                    <a:pt x="414" y="261"/>
                    <a:pt x="414" y="232"/>
                  </a:cubicBezTo>
                  <a:lnTo>
                    <a:pt x="414" y="232"/>
                  </a:lnTo>
                  <a:lnTo>
                    <a:pt x="414" y="162"/>
                  </a:lnTo>
                  <a:cubicBezTo>
                    <a:pt x="414" y="134"/>
                    <a:pt x="406" y="106"/>
                    <a:pt x="392" y="82"/>
                  </a:cubicBezTo>
                  <a:cubicBezTo>
                    <a:pt x="378" y="57"/>
                    <a:pt x="357" y="36"/>
                    <a:pt x="332" y="22"/>
                  </a:cubicBezTo>
                  <a:cubicBezTo>
                    <a:pt x="307" y="7"/>
                    <a:pt x="279" y="0"/>
                    <a:pt x="250" y="0"/>
                  </a:cubicBezTo>
                  <a:cubicBezTo>
                    <a:pt x="222" y="0"/>
                    <a:pt x="194" y="7"/>
                    <a:pt x="169" y="22"/>
                  </a:cubicBezTo>
                  <a:cubicBezTo>
                    <a:pt x="145" y="36"/>
                    <a:pt x="123" y="57"/>
                    <a:pt x="109" y="82"/>
                  </a:cubicBezTo>
                  <a:cubicBezTo>
                    <a:pt x="95" y="106"/>
                    <a:pt x="87" y="134"/>
                    <a:pt x="87" y="162"/>
                  </a:cubicBezTo>
                  <a:lnTo>
                    <a:pt x="87" y="232"/>
                  </a:lnTo>
                  <a:lnTo>
                    <a:pt x="87" y="232"/>
                  </a:lnTo>
                  <a:cubicBezTo>
                    <a:pt x="87" y="261"/>
                    <a:pt x="94" y="289"/>
                    <a:pt x="108" y="313"/>
                  </a:cubicBezTo>
                  <a:cubicBezTo>
                    <a:pt x="111" y="318"/>
                    <a:pt x="114" y="322"/>
                    <a:pt x="116" y="326"/>
                  </a:cubicBezTo>
                  <a:cubicBezTo>
                    <a:pt x="106" y="329"/>
                    <a:pt x="96" y="334"/>
                    <a:pt x="87" y="339"/>
                  </a:cubicBezTo>
                  <a:cubicBezTo>
                    <a:pt x="60" y="354"/>
                    <a:pt x="38" y="376"/>
                    <a:pt x="23" y="403"/>
                  </a:cubicBezTo>
                  <a:cubicBezTo>
                    <a:pt x="8" y="429"/>
                    <a:pt x="0" y="459"/>
                    <a:pt x="0" y="490"/>
                  </a:cubicBezTo>
                  <a:lnTo>
                    <a:pt x="0" y="643"/>
                  </a:lnTo>
                  <a:lnTo>
                    <a:pt x="501" y="643"/>
                  </a:lnTo>
                  <a:lnTo>
                    <a:pt x="501" y="490"/>
                  </a:lnTo>
                  <a:moveTo>
                    <a:pt x="167" y="162"/>
                  </a:moveTo>
                  <a:cubicBezTo>
                    <a:pt x="167" y="148"/>
                    <a:pt x="171" y="134"/>
                    <a:pt x="178" y="121"/>
                  </a:cubicBezTo>
                  <a:cubicBezTo>
                    <a:pt x="185" y="109"/>
                    <a:pt x="197" y="98"/>
                    <a:pt x="209" y="91"/>
                  </a:cubicBezTo>
                  <a:cubicBezTo>
                    <a:pt x="222" y="83"/>
                    <a:pt x="236" y="80"/>
                    <a:pt x="250" y="80"/>
                  </a:cubicBezTo>
                  <a:cubicBezTo>
                    <a:pt x="265" y="80"/>
                    <a:pt x="279" y="83"/>
                    <a:pt x="292" y="91"/>
                  </a:cubicBezTo>
                  <a:cubicBezTo>
                    <a:pt x="305" y="98"/>
                    <a:pt x="315" y="109"/>
                    <a:pt x="323" y="121"/>
                  </a:cubicBezTo>
                  <a:cubicBezTo>
                    <a:pt x="330" y="134"/>
                    <a:pt x="334" y="148"/>
                    <a:pt x="334" y="162"/>
                  </a:cubicBezTo>
                  <a:lnTo>
                    <a:pt x="334" y="232"/>
                  </a:lnTo>
                  <a:lnTo>
                    <a:pt x="334" y="233"/>
                  </a:lnTo>
                  <a:cubicBezTo>
                    <a:pt x="334" y="248"/>
                    <a:pt x="331" y="262"/>
                    <a:pt x="323" y="275"/>
                  </a:cubicBezTo>
                  <a:cubicBezTo>
                    <a:pt x="316" y="288"/>
                    <a:pt x="305" y="297"/>
                    <a:pt x="292" y="305"/>
                  </a:cubicBezTo>
                  <a:cubicBezTo>
                    <a:pt x="279" y="312"/>
                    <a:pt x="265" y="317"/>
                    <a:pt x="250" y="317"/>
                  </a:cubicBezTo>
                  <a:cubicBezTo>
                    <a:pt x="236" y="317"/>
                    <a:pt x="222" y="312"/>
                    <a:pt x="209" y="305"/>
                  </a:cubicBezTo>
                  <a:cubicBezTo>
                    <a:pt x="197" y="297"/>
                    <a:pt x="185" y="288"/>
                    <a:pt x="178" y="275"/>
                  </a:cubicBezTo>
                  <a:cubicBezTo>
                    <a:pt x="171" y="262"/>
                    <a:pt x="167" y="248"/>
                    <a:pt x="167" y="233"/>
                  </a:cubicBezTo>
                  <a:lnTo>
                    <a:pt x="167" y="232"/>
                  </a:lnTo>
                  <a:lnTo>
                    <a:pt x="167" y="162"/>
                  </a:lnTo>
                  <a:moveTo>
                    <a:pt x="421" y="563"/>
                  </a:moveTo>
                  <a:lnTo>
                    <a:pt x="80" y="563"/>
                  </a:lnTo>
                  <a:lnTo>
                    <a:pt x="80" y="490"/>
                  </a:lnTo>
                  <a:cubicBezTo>
                    <a:pt x="80" y="473"/>
                    <a:pt x="84" y="457"/>
                    <a:pt x="93" y="443"/>
                  </a:cubicBezTo>
                  <a:cubicBezTo>
                    <a:pt x="101" y="429"/>
                    <a:pt x="113" y="417"/>
                    <a:pt x="127" y="409"/>
                  </a:cubicBezTo>
                  <a:cubicBezTo>
                    <a:pt x="141" y="400"/>
                    <a:pt x="157" y="396"/>
                    <a:pt x="174" y="396"/>
                  </a:cubicBezTo>
                  <a:lnTo>
                    <a:pt x="327" y="396"/>
                  </a:lnTo>
                  <a:cubicBezTo>
                    <a:pt x="344" y="396"/>
                    <a:pt x="360" y="400"/>
                    <a:pt x="374" y="409"/>
                  </a:cubicBezTo>
                  <a:cubicBezTo>
                    <a:pt x="388" y="417"/>
                    <a:pt x="400" y="429"/>
                    <a:pt x="408" y="443"/>
                  </a:cubicBezTo>
                  <a:cubicBezTo>
                    <a:pt x="416" y="457"/>
                    <a:pt x="421" y="473"/>
                    <a:pt x="421" y="490"/>
                  </a:cubicBezTo>
                  <a:lnTo>
                    <a:pt x="421" y="56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4" name="Google Shape;194;p6"/>
            <p:cNvSpPr/>
            <p:nvPr/>
          </p:nvSpPr>
          <p:spPr>
            <a:xfrm>
              <a:off x="6392160" y="2063880"/>
              <a:ext cx="483480" cy="232920"/>
            </a:xfrm>
            <a:custGeom>
              <a:avLst/>
              <a:gdLst/>
              <a:ahLst/>
              <a:cxnLst/>
              <a:rect l="l" t="t" r="r" b="b"/>
              <a:pathLst>
                <a:path w="1343" h="647" extrusionOk="0">
                  <a:moveTo>
                    <a:pt x="1234" y="317"/>
                  </a:moveTo>
                  <a:cubicBezTo>
                    <a:pt x="1249" y="292"/>
                    <a:pt x="1256" y="264"/>
                    <a:pt x="1256" y="236"/>
                  </a:cubicBezTo>
                  <a:lnTo>
                    <a:pt x="1256" y="236"/>
                  </a:lnTo>
                  <a:lnTo>
                    <a:pt x="1256" y="166"/>
                  </a:lnTo>
                  <a:cubicBezTo>
                    <a:pt x="1256" y="165"/>
                    <a:pt x="1256" y="165"/>
                    <a:pt x="1256" y="164"/>
                  </a:cubicBezTo>
                  <a:cubicBezTo>
                    <a:pt x="1256" y="135"/>
                    <a:pt x="1249" y="107"/>
                    <a:pt x="1234" y="82"/>
                  </a:cubicBezTo>
                  <a:cubicBezTo>
                    <a:pt x="1220" y="57"/>
                    <a:pt x="1199" y="36"/>
                    <a:pt x="1174" y="22"/>
                  </a:cubicBezTo>
                  <a:cubicBezTo>
                    <a:pt x="1149" y="7"/>
                    <a:pt x="1121" y="0"/>
                    <a:pt x="1092" y="0"/>
                  </a:cubicBezTo>
                  <a:cubicBezTo>
                    <a:pt x="1064" y="0"/>
                    <a:pt x="1036" y="7"/>
                    <a:pt x="1011" y="22"/>
                  </a:cubicBezTo>
                  <a:cubicBezTo>
                    <a:pt x="986" y="36"/>
                    <a:pt x="966" y="57"/>
                    <a:pt x="951" y="82"/>
                  </a:cubicBezTo>
                  <a:cubicBezTo>
                    <a:pt x="937" y="107"/>
                    <a:pt x="929" y="135"/>
                    <a:pt x="929" y="164"/>
                  </a:cubicBezTo>
                  <a:cubicBezTo>
                    <a:pt x="929" y="165"/>
                    <a:pt x="929" y="165"/>
                    <a:pt x="929" y="166"/>
                  </a:cubicBezTo>
                  <a:lnTo>
                    <a:pt x="929" y="236"/>
                  </a:lnTo>
                  <a:lnTo>
                    <a:pt x="929" y="236"/>
                  </a:lnTo>
                  <a:cubicBezTo>
                    <a:pt x="929" y="264"/>
                    <a:pt x="936" y="292"/>
                    <a:pt x="951" y="317"/>
                  </a:cubicBezTo>
                  <a:cubicBezTo>
                    <a:pt x="953" y="321"/>
                    <a:pt x="956" y="325"/>
                    <a:pt x="958" y="329"/>
                  </a:cubicBezTo>
                  <a:cubicBezTo>
                    <a:pt x="948" y="333"/>
                    <a:pt x="938" y="338"/>
                    <a:pt x="929" y="343"/>
                  </a:cubicBezTo>
                  <a:cubicBezTo>
                    <a:pt x="911" y="353"/>
                    <a:pt x="895" y="367"/>
                    <a:pt x="882" y="383"/>
                  </a:cubicBezTo>
                  <a:cubicBezTo>
                    <a:pt x="869" y="367"/>
                    <a:pt x="853" y="353"/>
                    <a:pt x="835" y="343"/>
                  </a:cubicBezTo>
                  <a:cubicBezTo>
                    <a:pt x="826" y="338"/>
                    <a:pt x="816" y="333"/>
                    <a:pt x="806" y="329"/>
                  </a:cubicBezTo>
                  <a:cubicBezTo>
                    <a:pt x="808" y="325"/>
                    <a:pt x="811" y="321"/>
                    <a:pt x="813" y="317"/>
                  </a:cubicBezTo>
                  <a:cubicBezTo>
                    <a:pt x="828" y="292"/>
                    <a:pt x="835" y="264"/>
                    <a:pt x="835" y="236"/>
                  </a:cubicBezTo>
                  <a:lnTo>
                    <a:pt x="835" y="236"/>
                  </a:lnTo>
                  <a:lnTo>
                    <a:pt x="835" y="166"/>
                  </a:lnTo>
                  <a:cubicBezTo>
                    <a:pt x="835" y="165"/>
                    <a:pt x="835" y="165"/>
                    <a:pt x="835" y="164"/>
                  </a:cubicBezTo>
                  <a:cubicBezTo>
                    <a:pt x="835" y="135"/>
                    <a:pt x="828" y="107"/>
                    <a:pt x="813" y="82"/>
                  </a:cubicBezTo>
                  <a:cubicBezTo>
                    <a:pt x="799" y="57"/>
                    <a:pt x="778" y="36"/>
                    <a:pt x="753" y="22"/>
                  </a:cubicBezTo>
                  <a:cubicBezTo>
                    <a:pt x="728" y="7"/>
                    <a:pt x="700" y="0"/>
                    <a:pt x="671" y="0"/>
                  </a:cubicBezTo>
                  <a:cubicBezTo>
                    <a:pt x="643" y="0"/>
                    <a:pt x="615" y="7"/>
                    <a:pt x="590" y="22"/>
                  </a:cubicBezTo>
                  <a:cubicBezTo>
                    <a:pt x="566" y="36"/>
                    <a:pt x="545" y="57"/>
                    <a:pt x="530" y="82"/>
                  </a:cubicBezTo>
                  <a:cubicBezTo>
                    <a:pt x="516" y="107"/>
                    <a:pt x="508" y="135"/>
                    <a:pt x="508" y="164"/>
                  </a:cubicBezTo>
                  <a:cubicBezTo>
                    <a:pt x="508" y="165"/>
                    <a:pt x="508" y="165"/>
                    <a:pt x="508" y="166"/>
                  </a:cubicBezTo>
                  <a:lnTo>
                    <a:pt x="508" y="236"/>
                  </a:lnTo>
                  <a:lnTo>
                    <a:pt x="508" y="236"/>
                  </a:lnTo>
                  <a:cubicBezTo>
                    <a:pt x="508" y="264"/>
                    <a:pt x="515" y="292"/>
                    <a:pt x="530" y="317"/>
                  </a:cubicBezTo>
                  <a:cubicBezTo>
                    <a:pt x="532" y="321"/>
                    <a:pt x="535" y="325"/>
                    <a:pt x="537" y="329"/>
                  </a:cubicBezTo>
                  <a:cubicBezTo>
                    <a:pt x="527" y="333"/>
                    <a:pt x="517" y="338"/>
                    <a:pt x="508" y="343"/>
                  </a:cubicBezTo>
                  <a:cubicBezTo>
                    <a:pt x="490" y="353"/>
                    <a:pt x="474" y="367"/>
                    <a:pt x="461" y="383"/>
                  </a:cubicBezTo>
                  <a:cubicBezTo>
                    <a:pt x="448" y="367"/>
                    <a:pt x="432" y="353"/>
                    <a:pt x="414" y="343"/>
                  </a:cubicBezTo>
                  <a:cubicBezTo>
                    <a:pt x="405" y="338"/>
                    <a:pt x="395" y="333"/>
                    <a:pt x="384" y="329"/>
                  </a:cubicBezTo>
                  <a:cubicBezTo>
                    <a:pt x="387" y="325"/>
                    <a:pt x="390" y="321"/>
                    <a:pt x="392" y="317"/>
                  </a:cubicBezTo>
                  <a:cubicBezTo>
                    <a:pt x="407" y="292"/>
                    <a:pt x="414" y="264"/>
                    <a:pt x="414" y="236"/>
                  </a:cubicBezTo>
                  <a:lnTo>
                    <a:pt x="414" y="236"/>
                  </a:lnTo>
                  <a:lnTo>
                    <a:pt x="414" y="166"/>
                  </a:lnTo>
                  <a:cubicBezTo>
                    <a:pt x="414" y="165"/>
                    <a:pt x="414" y="165"/>
                    <a:pt x="414" y="164"/>
                  </a:cubicBezTo>
                  <a:cubicBezTo>
                    <a:pt x="414" y="135"/>
                    <a:pt x="407" y="107"/>
                    <a:pt x="392" y="82"/>
                  </a:cubicBezTo>
                  <a:cubicBezTo>
                    <a:pt x="378" y="57"/>
                    <a:pt x="357" y="36"/>
                    <a:pt x="332" y="22"/>
                  </a:cubicBezTo>
                  <a:cubicBezTo>
                    <a:pt x="307" y="7"/>
                    <a:pt x="279" y="0"/>
                    <a:pt x="250" y="0"/>
                  </a:cubicBezTo>
                  <a:cubicBezTo>
                    <a:pt x="222" y="0"/>
                    <a:pt x="194" y="7"/>
                    <a:pt x="169" y="22"/>
                  </a:cubicBezTo>
                  <a:cubicBezTo>
                    <a:pt x="145" y="36"/>
                    <a:pt x="124" y="57"/>
                    <a:pt x="109" y="82"/>
                  </a:cubicBezTo>
                  <a:cubicBezTo>
                    <a:pt x="95" y="107"/>
                    <a:pt x="87" y="135"/>
                    <a:pt x="87" y="164"/>
                  </a:cubicBezTo>
                  <a:cubicBezTo>
                    <a:pt x="87" y="165"/>
                    <a:pt x="87" y="165"/>
                    <a:pt x="87" y="166"/>
                  </a:cubicBezTo>
                  <a:lnTo>
                    <a:pt x="87" y="236"/>
                  </a:lnTo>
                  <a:lnTo>
                    <a:pt x="87" y="236"/>
                  </a:lnTo>
                  <a:cubicBezTo>
                    <a:pt x="87" y="264"/>
                    <a:pt x="94" y="292"/>
                    <a:pt x="108" y="317"/>
                  </a:cubicBezTo>
                  <a:cubicBezTo>
                    <a:pt x="111" y="321"/>
                    <a:pt x="114" y="325"/>
                    <a:pt x="116" y="329"/>
                  </a:cubicBezTo>
                  <a:cubicBezTo>
                    <a:pt x="106" y="333"/>
                    <a:pt x="96" y="338"/>
                    <a:pt x="87" y="343"/>
                  </a:cubicBezTo>
                  <a:cubicBezTo>
                    <a:pt x="60" y="358"/>
                    <a:pt x="38" y="380"/>
                    <a:pt x="23" y="407"/>
                  </a:cubicBezTo>
                  <a:cubicBezTo>
                    <a:pt x="8" y="433"/>
                    <a:pt x="0" y="463"/>
                    <a:pt x="0" y="494"/>
                  </a:cubicBezTo>
                  <a:lnTo>
                    <a:pt x="0" y="647"/>
                  </a:lnTo>
                  <a:lnTo>
                    <a:pt x="1343" y="647"/>
                  </a:lnTo>
                  <a:lnTo>
                    <a:pt x="1343" y="494"/>
                  </a:lnTo>
                  <a:cubicBezTo>
                    <a:pt x="1343" y="463"/>
                    <a:pt x="1335" y="433"/>
                    <a:pt x="1320" y="407"/>
                  </a:cubicBezTo>
                  <a:cubicBezTo>
                    <a:pt x="1305" y="380"/>
                    <a:pt x="1283" y="358"/>
                    <a:pt x="1256" y="343"/>
                  </a:cubicBezTo>
                  <a:cubicBezTo>
                    <a:pt x="1247" y="338"/>
                    <a:pt x="1237" y="333"/>
                    <a:pt x="1227" y="329"/>
                  </a:cubicBezTo>
                  <a:cubicBezTo>
                    <a:pt x="1229" y="325"/>
                    <a:pt x="1232" y="321"/>
                    <a:pt x="1234" y="317"/>
                  </a:cubicBezTo>
                  <a:moveTo>
                    <a:pt x="167" y="166"/>
                  </a:moveTo>
                  <a:cubicBezTo>
                    <a:pt x="167" y="165"/>
                    <a:pt x="167" y="165"/>
                    <a:pt x="167" y="164"/>
                  </a:cubicBezTo>
                  <a:cubicBezTo>
                    <a:pt x="167" y="150"/>
                    <a:pt x="171" y="135"/>
                    <a:pt x="178" y="123"/>
                  </a:cubicBezTo>
                  <a:cubicBezTo>
                    <a:pt x="185" y="110"/>
                    <a:pt x="197" y="99"/>
                    <a:pt x="209" y="92"/>
                  </a:cubicBezTo>
                  <a:cubicBezTo>
                    <a:pt x="222" y="84"/>
                    <a:pt x="236" y="81"/>
                    <a:pt x="250" y="81"/>
                  </a:cubicBezTo>
                  <a:cubicBezTo>
                    <a:pt x="265" y="81"/>
                    <a:pt x="279" y="84"/>
                    <a:pt x="292" y="92"/>
                  </a:cubicBezTo>
                  <a:cubicBezTo>
                    <a:pt x="305" y="99"/>
                    <a:pt x="316" y="110"/>
                    <a:pt x="323" y="123"/>
                  </a:cubicBezTo>
                  <a:cubicBezTo>
                    <a:pt x="331" y="135"/>
                    <a:pt x="334" y="150"/>
                    <a:pt x="334" y="164"/>
                  </a:cubicBezTo>
                  <a:cubicBezTo>
                    <a:pt x="334" y="165"/>
                    <a:pt x="334" y="165"/>
                    <a:pt x="334" y="166"/>
                  </a:cubicBezTo>
                  <a:lnTo>
                    <a:pt x="334" y="236"/>
                  </a:lnTo>
                  <a:lnTo>
                    <a:pt x="334" y="237"/>
                  </a:lnTo>
                  <a:cubicBezTo>
                    <a:pt x="334" y="252"/>
                    <a:pt x="331" y="266"/>
                    <a:pt x="323" y="279"/>
                  </a:cubicBezTo>
                  <a:cubicBezTo>
                    <a:pt x="316" y="291"/>
                    <a:pt x="305" y="301"/>
                    <a:pt x="292" y="309"/>
                  </a:cubicBezTo>
                  <a:cubicBezTo>
                    <a:pt x="279" y="316"/>
                    <a:pt x="265" y="320"/>
                    <a:pt x="250" y="320"/>
                  </a:cubicBezTo>
                  <a:cubicBezTo>
                    <a:pt x="236" y="320"/>
                    <a:pt x="222" y="316"/>
                    <a:pt x="209" y="309"/>
                  </a:cubicBezTo>
                  <a:cubicBezTo>
                    <a:pt x="197" y="301"/>
                    <a:pt x="185" y="291"/>
                    <a:pt x="178" y="279"/>
                  </a:cubicBezTo>
                  <a:cubicBezTo>
                    <a:pt x="171" y="266"/>
                    <a:pt x="167" y="252"/>
                    <a:pt x="167" y="237"/>
                  </a:cubicBezTo>
                  <a:lnTo>
                    <a:pt x="167" y="236"/>
                  </a:lnTo>
                  <a:lnTo>
                    <a:pt x="167" y="166"/>
                  </a:lnTo>
                  <a:moveTo>
                    <a:pt x="421" y="566"/>
                  </a:moveTo>
                  <a:lnTo>
                    <a:pt x="80" y="566"/>
                  </a:lnTo>
                  <a:lnTo>
                    <a:pt x="80" y="494"/>
                  </a:lnTo>
                  <a:cubicBezTo>
                    <a:pt x="80" y="477"/>
                    <a:pt x="84" y="461"/>
                    <a:pt x="92" y="447"/>
                  </a:cubicBezTo>
                  <a:cubicBezTo>
                    <a:pt x="101" y="433"/>
                    <a:pt x="112" y="421"/>
                    <a:pt x="127" y="412"/>
                  </a:cubicBezTo>
                  <a:cubicBezTo>
                    <a:pt x="141" y="404"/>
                    <a:pt x="157" y="400"/>
                    <a:pt x="173" y="400"/>
                  </a:cubicBezTo>
                  <a:lnTo>
                    <a:pt x="327" y="400"/>
                  </a:lnTo>
                  <a:cubicBezTo>
                    <a:pt x="343" y="400"/>
                    <a:pt x="360" y="404"/>
                    <a:pt x="374" y="412"/>
                  </a:cubicBezTo>
                  <a:cubicBezTo>
                    <a:pt x="388" y="421"/>
                    <a:pt x="400" y="433"/>
                    <a:pt x="408" y="447"/>
                  </a:cubicBezTo>
                  <a:cubicBezTo>
                    <a:pt x="416" y="461"/>
                    <a:pt x="421" y="477"/>
                    <a:pt x="421" y="494"/>
                  </a:cubicBezTo>
                  <a:lnTo>
                    <a:pt x="421" y="566"/>
                  </a:lnTo>
                  <a:moveTo>
                    <a:pt x="588" y="166"/>
                  </a:moveTo>
                  <a:cubicBezTo>
                    <a:pt x="588" y="165"/>
                    <a:pt x="588" y="165"/>
                    <a:pt x="588" y="164"/>
                  </a:cubicBezTo>
                  <a:cubicBezTo>
                    <a:pt x="588" y="150"/>
                    <a:pt x="592" y="135"/>
                    <a:pt x="599" y="123"/>
                  </a:cubicBezTo>
                  <a:cubicBezTo>
                    <a:pt x="606" y="110"/>
                    <a:pt x="618" y="99"/>
                    <a:pt x="630" y="92"/>
                  </a:cubicBezTo>
                  <a:cubicBezTo>
                    <a:pt x="643" y="84"/>
                    <a:pt x="657" y="81"/>
                    <a:pt x="671" y="81"/>
                  </a:cubicBezTo>
                  <a:cubicBezTo>
                    <a:pt x="686" y="81"/>
                    <a:pt x="700" y="84"/>
                    <a:pt x="713" y="92"/>
                  </a:cubicBezTo>
                  <a:cubicBezTo>
                    <a:pt x="726" y="99"/>
                    <a:pt x="737" y="110"/>
                    <a:pt x="744" y="123"/>
                  </a:cubicBezTo>
                  <a:cubicBezTo>
                    <a:pt x="752" y="135"/>
                    <a:pt x="755" y="150"/>
                    <a:pt x="755" y="164"/>
                  </a:cubicBezTo>
                  <a:cubicBezTo>
                    <a:pt x="755" y="165"/>
                    <a:pt x="755" y="165"/>
                    <a:pt x="755" y="166"/>
                  </a:cubicBezTo>
                  <a:lnTo>
                    <a:pt x="755" y="236"/>
                  </a:lnTo>
                  <a:lnTo>
                    <a:pt x="755" y="237"/>
                  </a:lnTo>
                  <a:cubicBezTo>
                    <a:pt x="755" y="252"/>
                    <a:pt x="752" y="266"/>
                    <a:pt x="744" y="279"/>
                  </a:cubicBezTo>
                  <a:cubicBezTo>
                    <a:pt x="737" y="291"/>
                    <a:pt x="726" y="301"/>
                    <a:pt x="713" y="309"/>
                  </a:cubicBezTo>
                  <a:cubicBezTo>
                    <a:pt x="700" y="316"/>
                    <a:pt x="686" y="320"/>
                    <a:pt x="671" y="320"/>
                  </a:cubicBezTo>
                  <a:cubicBezTo>
                    <a:pt x="657" y="320"/>
                    <a:pt x="643" y="316"/>
                    <a:pt x="630" y="309"/>
                  </a:cubicBezTo>
                  <a:cubicBezTo>
                    <a:pt x="618" y="301"/>
                    <a:pt x="606" y="291"/>
                    <a:pt x="599" y="279"/>
                  </a:cubicBezTo>
                  <a:cubicBezTo>
                    <a:pt x="592" y="266"/>
                    <a:pt x="588" y="252"/>
                    <a:pt x="588" y="237"/>
                  </a:cubicBezTo>
                  <a:lnTo>
                    <a:pt x="588" y="236"/>
                  </a:lnTo>
                  <a:lnTo>
                    <a:pt x="588" y="166"/>
                  </a:lnTo>
                  <a:moveTo>
                    <a:pt x="842" y="566"/>
                  </a:moveTo>
                  <a:lnTo>
                    <a:pt x="501" y="566"/>
                  </a:lnTo>
                  <a:lnTo>
                    <a:pt x="501" y="494"/>
                  </a:lnTo>
                  <a:cubicBezTo>
                    <a:pt x="501" y="477"/>
                    <a:pt x="505" y="461"/>
                    <a:pt x="514" y="447"/>
                  </a:cubicBezTo>
                  <a:cubicBezTo>
                    <a:pt x="522" y="433"/>
                    <a:pt x="534" y="421"/>
                    <a:pt x="548" y="412"/>
                  </a:cubicBezTo>
                  <a:cubicBezTo>
                    <a:pt x="562" y="404"/>
                    <a:pt x="578" y="400"/>
                    <a:pt x="595" y="400"/>
                  </a:cubicBezTo>
                  <a:lnTo>
                    <a:pt x="748" y="400"/>
                  </a:lnTo>
                  <a:cubicBezTo>
                    <a:pt x="765" y="400"/>
                    <a:pt x="781" y="404"/>
                    <a:pt x="795" y="412"/>
                  </a:cubicBezTo>
                  <a:cubicBezTo>
                    <a:pt x="809" y="421"/>
                    <a:pt x="821" y="433"/>
                    <a:pt x="829" y="447"/>
                  </a:cubicBezTo>
                  <a:cubicBezTo>
                    <a:pt x="837" y="461"/>
                    <a:pt x="842" y="477"/>
                    <a:pt x="842" y="494"/>
                  </a:cubicBezTo>
                  <a:lnTo>
                    <a:pt x="842" y="566"/>
                  </a:lnTo>
                  <a:moveTo>
                    <a:pt x="1009" y="166"/>
                  </a:moveTo>
                  <a:lnTo>
                    <a:pt x="1009" y="166"/>
                  </a:lnTo>
                  <a:cubicBezTo>
                    <a:pt x="1009" y="151"/>
                    <a:pt x="1013" y="137"/>
                    <a:pt x="1020" y="124"/>
                  </a:cubicBezTo>
                  <a:cubicBezTo>
                    <a:pt x="1028" y="111"/>
                    <a:pt x="1039" y="100"/>
                    <a:pt x="1051" y="93"/>
                  </a:cubicBezTo>
                  <a:cubicBezTo>
                    <a:pt x="1064" y="85"/>
                    <a:pt x="1078" y="82"/>
                    <a:pt x="1092" y="82"/>
                  </a:cubicBezTo>
                  <a:cubicBezTo>
                    <a:pt x="1107" y="82"/>
                    <a:pt x="1122" y="85"/>
                    <a:pt x="1134" y="93"/>
                  </a:cubicBezTo>
                  <a:cubicBezTo>
                    <a:pt x="1147" y="100"/>
                    <a:pt x="1158" y="111"/>
                    <a:pt x="1165" y="124"/>
                  </a:cubicBezTo>
                  <a:cubicBezTo>
                    <a:pt x="1173" y="137"/>
                    <a:pt x="1176" y="151"/>
                    <a:pt x="1176" y="166"/>
                  </a:cubicBezTo>
                  <a:lnTo>
                    <a:pt x="1176" y="166"/>
                  </a:lnTo>
                  <a:lnTo>
                    <a:pt x="1176" y="236"/>
                  </a:lnTo>
                  <a:lnTo>
                    <a:pt x="1176" y="236"/>
                  </a:lnTo>
                  <a:cubicBezTo>
                    <a:pt x="1176" y="250"/>
                    <a:pt x="1173" y="264"/>
                    <a:pt x="1165" y="277"/>
                  </a:cubicBezTo>
                  <a:cubicBezTo>
                    <a:pt x="1158" y="289"/>
                    <a:pt x="1147" y="301"/>
                    <a:pt x="1134" y="308"/>
                  </a:cubicBezTo>
                  <a:cubicBezTo>
                    <a:pt x="1122" y="315"/>
                    <a:pt x="1107" y="319"/>
                    <a:pt x="1092" y="319"/>
                  </a:cubicBezTo>
                  <a:cubicBezTo>
                    <a:pt x="1078" y="319"/>
                    <a:pt x="1064" y="315"/>
                    <a:pt x="1051" y="308"/>
                  </a:cubicBezTo>
                  <a:cubicBezTo>
                    <a:pt x="1039" y="301"/>
                    <a:pt x="1028" y="289"/>
                    <a:pt x="1020" y="277"/>
                  </a:cubicBezTo>
                  <a:cubicBezTo>
                    <a:pt x="1013" y="264"/>
                    <a:pt x="1009" y="250"/>
                    <a:pt x="1009" y="236"/>
                  </a:cubicBezTo>
                  <a:lnTo>
                    <a:pt x="1009" y="236"/>
                  </a:lnTo>
                  <a:lnTo>
                    <a:pt x="1009" y="166"/>
                  </a:lnTo>
                  <a:moveTo>
                    <a:pt x="1263" y="566"/>
                  </a:moveTo>
                  <a:lnTo>
                    <a:pt x="922" y="566"/>
                  </a:lnTo>
                  <a:lnTo>
                    <a:pt x="922" y="494"/>
                  </a:lnTo>
                  <a:cubicBezTo>
                    <a:pt x="922" y="477"/>
                    <a:pt x="926" y="461"/>
                    <a:pt x="935" y="447"/>
                  </a:cubicBezTo>
                  <a:cubicBezTo>
                    <a:pt x="943" y="433"/>
                    <a:pt x="955" y="421"/>
                    <a:pt x="969" y="412"/>
                  </a:cubicBezTo>
                  <a:cubicBezTo>
                    <a:pt x="983" y="404"/>
                    <a:pt x="999" y="400"/>
                    <a:pt x="1016" y="400"/>
                  </a:cubicBezTo>
                  <a:lnTo>
                    <a:pt x="1169" y="400"/>
                  </a:lnTo>
                  <a:cubicBezTo>
                    <a:pt x="1186" y="400"/>
                    <a:pt x="1202" y="404"/>
                    <a:pt x="1216" y="412"/>
                  </a:cubicBezTo>
                  <a:cubicBezTo>
                    <a:pt x="1230" y="421"/>
                    <a:pt x="1242" y="433"/>
                    <a:pt x="1250" y="447"/>
                  </a:cubicBezTo>
                  <a:cubicBezTo>
                    <a:pt x="1259" y="461"/>
                    <a:pt x="1263" y="477"/>
                    <a:pt x="1263" y="494"/>
                  </a:cubicBezTo>
                  <a:lnTo>
                    <a:pt x="1263" y="56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5" name="Google Shape;195;p6"/>
            <p:cNvSpPr/>
            <p:nvPr/>
          </p:nvSpPr>
          <p:spPr>
            <a:xfrm>
              <a:off x="6718680" y="1803600"/>
              <a:ext cx="161640" cy="135720"/>
            </a:xfrm>
            <a:custGeom>
              <a:avLst/>
              <a:gdLst/>
              <a:ahLst/>
              <a:cxnLst/>
              <a:rect l="l" t="t" r="r" b="b"/>
              <a:pathLst>
                <a:path w="449" h="377" extrusionOk="0">
                  <a:moveTo>
                    <a:pt x="82" y="0"/>
                  </a:moveTo>
                  <a:lnTo>
                    <a:pt x="82" y="238"/>
                  </a:lnTo>
                  <a:lnTo>
                    <a:pt x="0" y="320"/>
                  </a:lnTo>
                  <a:lnTo>
                    <a:pt x="57" y="377"/>
                  </a:lnTo>
                  <a:lnTo>
                    <a:pt x="139" y="294"/>
                  </a:lnTo>
                  <a:lnTo>
                    <a:pt x="449" y="294"/>
                  </a:lnTo>
                  <a:lnTo>
                    <a:pt x="449" y="0"/>
                  </a:lnTo>
                  <a:lnTo>
                    <a:pt x="82" y="0"/>
                  </a:lnTo>
                  <a:moveTo>
                    <a:pt x="369" y="214"/>
                  </a:moveTo>
                  <a:lnTo>
                    <a:pt x="162" y="214"/>
                  </a:lnTo>
                  <a:lnTo>
                    <a:pt x="162" y="80"/>
                  </a:lnTo>
                  <a:lnTo>
                    <a:pt x="369" y="80"/>
                  </a:lnTo>
                  <a:lnTo>
                    <a:pt x="369" y="21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bdf2060956_0_10"/>
          <p:cNvSpPr txBox="1">
            <a:spLocks noGrp="1"/>
          </p:cNvSpPr>
          <p:nvPr>
            <p:ph type="subTitle" idx="1"/>
          </p:nvPr>
        </p:nvSpPr>
        <p:spPr>
          <a:xfrm>
            <a:off x="4478638" y="1942500"/>
            <a:ext cx="4294800" cy="195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OLAP operations, we aim to consult taxi drivers on maximizing profitability by identifying:</a:t>
            </a:r>
            <a:endParaRPr/>
          </a:p>
          <a:p>
            <a:pPr marL="457200" lvl="0" indent="-304800" algn="l" rtl="0">
              <a:spcBef>
                <a:spcPts val="0"/>
              </a:spcBef>
              <a:spcAft>
                <a:spcPts val="0"/>
              </a:spcAft>
              <a:buSzPts val="1200"/>
              <a:buChar char="❖"/>
            </a:pPr>
            <a:r>
              <a:rPr lang="en"/>
              <a:t>Zones of highest demand and during which times of the year</a:t>
            </a:r>
            <a:endParaRPr/>
          </a:p>
          <a:p>
            <a:pPr marL="457200" lvl="0" indent="-304800" algn="l" rtl="0">
              <a:spcBef>
                <a:spcPts val="0"/>
              </a:spcBef>
              <a:spcAft>
                <a:spcPts val="0"/>
              </a:spcAft>
              <a:buSzPts val="1200"/>
              <a:buChar char="❖"/>
            </a:pPr>
            <a:r>
              <a:rPr lang="en"/>
              <a:t>Factors affecting tip amount (sentiment analysis)</a:t>
            </a:r>
            <a:endParaRPr/>
          </a:p>
          <a:p>
            <a:pPr marL="457200" lvl="0" indent="-304800" algn="l" rtl="0">
              <a:spcBef>
                <a:spcPts val="0"/>
              </a:spcBef>
              <a:spcAft>
                <a:spcPts val="0"/>
              </a:spcAft>
              <a:buSzPts val="1200"/>
              <a:buChar char="❖"/>
            </a:pPr>
            <a:r>
              <a:rPr lang="en"/>
              <a:t>Zones that typically yield higher revenue during assumed periods of demand (i.e. the weekend)</a:t>
            </a:r>
            <a:endParaRPr/>
          </a:p>
          <a:p>
            <a:pPr marL="457200" lvl="0" indent="-304800" algn="l" rtl="0">
              <a:spcBef>
                <a:spcPts val="0"/>
              </a:spcBef>
              <a:spcAft>
                <a:spcPts val="0"/>
              </a:spcAft>
              <a:buSzPts val="1200"/>
              <a:buChar char="❖"/>
            </a:pPr>
            <a:r>
              <a:rPr lang="en"/>
              <a:t>TPEP vendor reliability in certain zones</a:t>
            </a:r>
            <a:endParaRPr/>
          </a:p>
          <a:p>
            <a:pPr marL="0" lvl="0" indent="0" algn="l" rtl="0">
              <a:spcBef>
                <a:spcPts val="0"/>
              </a:spcBef>
              <a:spcAft>
                <a:spcPts val="0"/>
              </a:spcAft>
              <a:buNone/>
            </a:pPr>
            <a:endParaRPr/>
          </a:p>
        </p:txBody>
      </p:sp>
      <p:sp>
        <p:nvSpPr>
          <p:cNvPr id="201" name="Google Shape;201;g2bdf2060956_0_10"/>
          <p:cNvSpPr txBox="1">
            <a:spLocks noGrp="1"/>
          </p:cNvSpPr>
          <p:nvPr>
            <p:ph type="title"/>
          </p:nvPr>
        </p:nvSpPr>
        <p:spPr>
          <a:xfrm>
            <a:off x="4478638" y="1248000"/>
            <a:ext cx="4294800" cy="6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Objectives</a:t>
            </a:r>
            <a:endParaRPr/>
          </a:p>
        </p:txBody>
      </p:sp>
      <p:pic>
        <p:nvPicPr>
          <p:cNvPr id="202" name="Google Shape;202;g2bdf2060956_0_10"/>
          <p:cNvPicPr preferRelativeResize="0"/>
          <p:nvPr/>
        </p:nvPicPr>
        <p:blipFill>
          <a:blip r:embed="rId3">
            <a:alphaModFix/>
          </a:blip>
          <a:stretch>
            <a:fillRect/>
          </a:stretch>
        </p:blipFill>
        <p:spPr>
          <a:xfrm>
            <a:off x="147875" y="424350"/>
            <a:ext cx="4294800" cy="42948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grpSp>
        <p:nvGrpSpPr>
          <p:cNvPr id="207" name="Google Shape;207;g2bc98a5bdb1_0_16"/>
          <p:cNvGrpSpPr/>
          <p:nvPr/>
        </p:nvGrpSpPr>
        <p:grpSpPr>
          <a:xfrm>
            <a:off x="6667294" y="784750"/>
            <a:ext cx="807405" cy="880450"/>
            <a:chOff x="6779353" y="639275"/>
            <a:chExt cx="807405" cy="880450"/>
          </a:xfrm>
        </p:grpSpPr>
        <p:sp>
          <p:nvSpPr>
            <p:cNvPr id="208" name="Google Shape;208;g2bc98a5bdb1_0_16"/>
            <p:cNvSpPr/>
            <p:nvPr/>
          </p:nvSpPr>
          <p:spPr>
            <a:xfrm>
              <a:off x="6960658" y="893625"/>
              <a:ext cx="626100" cy="626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209" name="Google Shape;209;g2bc98a5bdb1_0_16"/>
            <p:cNvSpPr/>
            <p:nvPr/>
          </p:nvSpPr>
          <p:spPr>
            <a:xfrm>
              <a:off x="6779353" y="639275"/>
              <a:ext cx="354000" cy="354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ulish Medium"/>
                <a:ea typeface="Mulish Medium"/>
                <a:cs typeface="Mulish Medium"/>
                <a:sym typeface="Mulish Medium"/>
              </a:endParaRPr>
            </a:p>
          </p:txBody>
        </p:sp>
      </p:grpSp>
      <p:sp>
        <p:nvSpPr>
          <p:cNvPr id="210" name="Google Shape;210;g2bc98a5bdb1_0_16"/>
          <p:cNvSpPr/>
          <p:nvPr/>
        </p:nvSpPr>
        <p:spPr>
          <a:xfrm>
            <a:off x="7264739" y="1433050"/>
            <a:ext cx="1053900" cy="105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ulish Medium"/>
              <a:ea typeface="Mulish Medium"/>
              <a:cs typeface="Mulish Medium"/>
              <a:sym typeface="Mulish Medium"/>
            </a:endParaRPr>
          </a:p>
        </p:txBody>
      </p:sp>
      <p:sp>
        <p:nvSpPr>
          <p:cNvPr id="211" name="Google Shape;211;g2bc98a5bdb1_0_16"/>
          <p:cNvSpPr txBox="1">
            <a:spLocks noGrp="1"/>
          </p:cNvSpPr>
          <p:nvPr>
            <p:ph type="title"/>
          </p:nvPr>
        </p:nvSpPr>
        <p:spPr>
          <a:xfrm>
            <a:off x="5037750" y="4116900"/>
            <a:ext cx="3393000" cy="780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
              <a:t>Tools and Data Requirements/Sources</a:t>
            </a:r>
            <a:endParaRPr/>
          </a:p>
        </p:txBody>
      </p:sp>
      <p:sp>
        <p:nvSpPr>
          <p:cNvPr id="212" name="Google Shape;212;g2bc98a5bdb1_0_16"/>
          <p:cNvSpPr txBox="1">
            <a:spLocks noGrp="1"/>
          </p:cNvSpPr>
          <p:nvPr>
            <p:ph type="title" idx="2"/>
          </p:nvPr>
        </p:nvSpPr>
        <p:spPr>
          <a:xfrm>
            <a:off x="7264739" y="1580664"/>
            <a:ext cx="10539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02</a:t>
            </a:r>
            <a:endParaRPr/>
          </a:p>
        </p:txBody>
      </p:sp>
      <p:cxnSp>
        <p:nvCxnSpPr>
          <p:cNvPr id="213" name="Google Shape;213;g2bc98a5bdb1_0_16"/>
          <p:cNvCxnSpPr/>
          <p:nvPr/>
        </p:nvCxnSpPr>
        <p:spPr>
          <a:xfrm>
            <a:off x="-293725" y="4306275"/>
            <a:ext cx="47781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2bdf2060956_0_74"/>
          <p:cNvSpPr txBox="1">
            <a:spLocks noGrp="1"/>
          </p:cNvSpPr>
          <p:nvPr>
            <p:ph type="subTitle" idx="1"/>
          </p:nvPr>
        </p:nvSpPr>
        <p:spPr>
          <a:xfrm>
            <a:off x="859325" y="1942550"/>
            <a:ext cx="4294800" cy="28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ulish"/>
                <a:ea typeface="Mulish"/>
                <a:cs typeface="Mulish"/>
                <a:sym typeface="Mulish"/>
              </a:rPr>
              <a:t>Extraction, Transformation, and Load</a:t>
            </a:r>
            <a:endParaRPr b="1">
              <a:latin typeface="Mulish"/>
              <a:ea typeface="Mulish"/>
              <a:cs typeface="Mulish"/>
              <a:sym typeface="Mulish"/>
            </a:endParaRPr>
          </a:p>
          <a:p>
            <a:pPr marL="457200" lvl="0" indent="-304800" algn="l" rtl="0">
              <a:spcBef>
                <a:spcPts val="0"/>
              </a:spcBef>
              <a:spcAft>
                <a:spcPts val="0"/>
              </a:spcAft>
              <a:buSzPts val="1200"/>
              <a:buChar char="❖"/>
            </a:pPr>
            <a:r>
              <a:rPr lang="en"/>
              <a:t>IDE: Jupyter Notebook</a:t>
            </a:r>
            <a:endParaRPr/>
          </a:p>
          <a:p>
            <a:pPr marL="457200" lvl="0" indent="-304800" algn="l" rtl="0">
              <a:spcBef>
                <a:spcPts val="0"/>
              </a:spcBef>
              <a:spcAft>
                <a:spcPts val="0"/>
              </a:spcAft>
              <a:buSzPts val="1200"/>
              <a:buChar char="❖"/>
            </a:pPr>
            <a:r>
              <a:rPr lang="en"/>
              <a:t>Language: Python</a:t>
            </a:r>
            <a:endParaRPr/>
          </a:p>
          <a:p>
            <a:pPr marL="0" lvl="0" indent="0" algn="l" rtl="0">
              <a:spcBef>
                <a:spcPts val="0"/>
              </a:spcBef>
              <a:spcAft>
                <a:spcPts val="0"/>
              </a:spcAft>
              <a:buNone/>
            </a:pPr>
            <a:endParaRPr/>
          </a:p>
          <a:p>
            <a:pPr marL="0" lvl="0" indent="0" algn="l" rtl="0">
              <a:spcBef>
                <a:spcPts val="0"/>
              </a:spcBef>
              <a:spcAft>
                <a:spcPts val="0"/>
              </a:spcAft>
              <a:buNone/>
            </a:pPr>
            <a:r>
              <a:rPr lang="en" b="1">
                <a:latin typeface="Mulish"/>
                <a:ea typeface="Mulish"/>
                <a:cs typeface="Mulish"/>
                <a:sym typeface="Mulish"/>
              </a:rPr>
              <a:t>mySQL Integration</a:t>
            </a:r>
            <a:endParaRPr b="1">
              <a:latin typeface="Mulish"/>
              <a:ea typeface="Mulish"/>
              <a:cs typeface="Mulish"/>
              <a:sym typeface="Mulish"/>
            </a:endParaRPr>
          </a:p>
          <a:p>
            <a:pPr marL="457200" lvl="0" indent="-304800" algn="l" rtl="0">
              <a:spcBef>
                <a:spcPts val="0"/>
              </a:spcBef>
              <a:spcAft>
                <a:spcPts val="0"/>
              </a:spcAft>
              <a:buSzPts val="1200"/>
              <a:buChar char="❖"/>
            </a:pPr>
            <a:r>
              <a:rPr lang="en"/>
              <a:t>SQLAlchemy Python SQL toolkit</a:t>
            </a:r>
            <a:endParaRPr/>
          </a:p>
          <a:p>
            <a:pPr marL="0" lvl="0" indent="0" algn="l" rtl="0">
              <a:spcBef>
                <a:spcPts val="0"/>
              </a:spcBef>
              <a:spcAft>
                <a:spcPts val="0"/>
              </a:spcAft>
              <a:buNone/>
            </a:pPr>
            <a:endParaRPr/>
          </a:p>
          <a:p>
            <a:pPr marL="0" lvl="0" indent="0" algn="l" rtl="0">
              <a:spcBef>
                <a:spcPts val="0"/>
              </a:spcBef>
              <a:spcAft>
                <a:spcPts val="0"/>
              </a:spcAft>
              <a:buNone/>
            </a:pPr>
            <a:r>
              <a:rPr lang="en" b="1">
                <a:latin typeface="Mulish"/>
                <a:ea typeface="Mulish"/>
                <a:cs typeface="Mulish"/>
                <a:sym typeface="Mulish"/>
              </a:rPr>
              <a:t>Data Warehousing</a:t>
            </a:r>
            <a:endParaRPr b="1">
              <a:latin typeface="Mulish"/>
              <a:ea typeface="Mulish"/>
              <a:cs typeface="Mulish"/>
              <a:sym typeface="Mulish"/>
            </a:endParaRPr>
          </a:p>
          <a:p>
            <a:pPr marL="457200" lvl="0" indent="-304800" algn="l" rtl="0">
              <a:spcBef>
                <a:spcPts val="0"/>
              </a:spcBef>
              <a:spcAft>
                <a:spcPts val="0"/>
              </a:spcAft>
              <a:buSzPts val="1200"/>
              <a:buChar char="❖"/>
            </a:pPr>
            <a:r>
              <a:rPr lang="en"/>
              <a:t>mySQL</a:t>
            </a:r>
            <a:endParaRPr/>
          </a:p>
          <a:p>
            <a:pPr marL="0" lvl="0" indent="0" algn="l" rtl="0">
              <a:spcBef>
                <a:spcPts val="0"/>
              </a:spcBef>
              <a:spcAft>
                <a:spcPts val="0"/>
              </a:spcAft>
              <a:buNone/>
            </a:pPr>
            <a:endParaRPr/>
          </a:p>
          <a:p>
            <a:pPr marL="0" lvl="0" indent="0" algn="l" rtl="0">
              <a:spcBef>
                <a:spcPts val="0"/>
              </a:spcBef>
              <a:spcAft>
                <a:spcPts val="0"/>
              </a:spcAft>
              <a:buNone/>
            </a:pPr>
            <a:r>
              <a:rPr lang="en" b="1">
                <a:latin typeface="Mulish"/>
                <a:ea typeface="Mulish"/>
                <a:cs typeface="Mulish"/>
                <a:sym typeface="Mulish"/>
              </a:rPr>
              <a:t>Data Visualization</a:t>
            </a:r>
            <a:endParaRPr b="1">
              <a:latin typeface="Mulish"/>
              <a:ea typeface="Mulish"/>
              <a:cs typeface="Mulish"/>
              <a:sym typeface="Mulish"/>
            </a:endParaRPr>
          </a:p>
          <a:p>
            <a:pPr marL="457200" lvl="0" indent="-304800" algn="l" rtl="0">
              <a:spcBef>
                <a:spcPts val="0"/>
              </a:spcBef>
              <a:spcAft>
                <a:spcPts val="0"/>
              </a:spcAft>
              <a:buSzPts val="1200"/>
              <a:buChar char="❖"/>
            </a:pPr>
            <a:r>
              <a:rPr lang="en"/>
              <a:t>Tableau</a:t>
            </a:r>
            <a:endParaRPr/>
          </a:p>
        </p:txBody>
      </p:sp>
      <p:sp>
        <p:nvSpPr>
          <p:cNvPr id="219" name="Google Shape;219;g2bdf2060956_0_74"/>
          <p:cNvSpPr txBox="1">
            <a:spLocks noGrp="1"/>
          </p:cNvSpPr>
          <p:nvPr>
            <p:ph type="title"/>
          </p:nvPr>
        </p:nvSpPr>
        <p:spPr>
          <a:xfrm>
            <a:off x="859313" y="1248050"/>
            <a:ext cx="4294800" cy="6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Software Tools </a:t>
            </a:r>
            <a:endParaRPr/>
          </a:p>
        </p:txBody>
      </p:sp>
      <p:pic>
        <p:nvPicPr>
          <p:cNvPr id="220" name="Google Shape;220;g2bdf2060956_0_74"/>
          <p:cNvPicPr preferRelativeResize="0"/>
          <p:nvPr/>
        </p:nvPicPr>
        <p:blipFill>
          <a:blip r:embed="rId3">
            <a:alphaModFix/>
          </a:blip>
          <a:stretch>
            <a:fillRect/>
          </a:stretch>
        </p:blipFill>
        <p:spPr>
          <a:xfrm>
            <a:off x="4284675" y="165175"/>
            <a:ext cx="1496451" cy="1734650"/>
          </a:xfrm>
          <a:prstGeom prst="rect">
            <a:avLst/>
          </a:prstGeom>
          <a:noFill/>
          <a:ln>
            <a:noFill/>
          </a:ln>
        </p:spPr>
      </p:pic>
      <p:pic>
        <p:nvPicPr>
          <p:cNvPr id="221" name="Google Shape;221;g2bdf2060956_0_74"/>
          <p:cNvPicPr preferRelativeResize="0"/>
          <p:nvPr/>
        </p:nvPicPr>
        <p:blipFill>
          <a:blip r:embed="rId4">
            <a:alphaModFix/>
          </a:blip>
          <a:stretch>
            <a:fillRect/>
          </a:stretch>
        </p:blipFill>
        <p:spPr>
          <a:xfrm>
            <a:off x="6565876" y="1478375"/>
            <a:ext cx="1590675" cy="819150"/>
          </a:xfrm>
          <a:prstGeom prst="rect">
            <a:avLst/>
          </a:prstGeom>
          <a:noFill/>
          <a:ln>
            <a:noFill/>
          </a:ln>
        </p:spPr>
      </p:pic>
      <p:pic>
        <p:nvPicPr>
          <p:cNvPr id="222" name="Google Shape;222;g2bdf2060956_0_74"/>
          <p:cNvPicPr preferRelativeResize="0"/>
          <p:nvPr/>
        </p:nvPicPr>
        <p:blipFill>
          <a:blip r:embed="rId5">
            <a:alphaModFix/>
          </a:blip>
          <a:stretch>
            <a:fillRect/>
          </a:stretch>
        </p:blipFill>
        <p:spPr>
          <a:xfrm>
            <a:off x="4511170" y="3977670"/>
            <a:ext cx="4433825" cy="924425"/>
          </a:xfrm>
          <a:prstGeom prst="rect">
            <a:avLst/>
          </a:prstGeom>
          <a:noFill/>
          <a:ln>
            <a:noFill/>
          </a:ln>
        </p:spPr>
      </p:pic>
      <p:sp>
        <p:nvSpPr>
          <p:cNvPr id="223" name="Google Shape;223;g2bdf2060956_0_74"/>
          <p:cNvSpPr txBox="1"/>
          <p:nvPr/>
        </p:nvSpPr>
        <p:spPr>
          <a:xfrm>
            <a:off x="5988200" y="847850"/>
            <a:ext cx="377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ulish Medium"/>
                <a:ea typeface="Mulish Medium"/>
                <a:cs typeface="Mulish Medium"/>
                <a:sym typeface="Mulish Medium"/>
              </a:rPr>
              <a:t>[1]</a:t>
            </a:r>
            <a:endParaRPr sz="1200">
              <a:solidFill>
                <a:schemeClr val="dk1"/>
              </a:solidFill>
              <a:latin typeface="Mulish Medium"/>
              <a:ea typeface="Mulish Medium"/>
              <a:cs typeface="Mulish Medium"/>
              <a:sym typeface="Mulish Medium"/>
            </a:endParaRPr>
          </a:p>
        </p:txBody>
      </p:sp>
      <p:sp>
        <p:nvSpPr>
          <p:cNvPr id="224" name="Google Shape;224;g2bdf2060956_0_74"/>
          <p:cNvSpPr txBox="1"/>
          <p:nvPr/>
        </p:nvSpPr>
        <p:spPr>
          <a:xfrm>
            <a:off x="7900700" y="2441025"/>
            <a:ext cx="377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ulish Medium"/>
                <a:ea typeface="Mulish Medium"/>
                <a:cs typeface="Mulish Medium"/>
                <a:sym typeface="Mulish Medium"/>
              </a:rPr>
              <a:t>[2]</a:t>
            </a:r>
            <a:endParaRPr sz="1200">
              <a:solidFill>
                <a:schemeClr val="dk1"/>
              </a:solidFill>
              <a:latin typeface="Mulish Medium"/>
              <a:ea typeface="Mulish Medium"/>
              <a:cs typeface="Mulish Medium"/>
              <a:sym typeface="Mulish Medium"/>
            </a:endParaRPr>
          </a:p>
        </p:txBody>
      </p:sp>
      <p:sp>
        <p:nvSpPr>
          <p:cNvPr id="225" name="Google Shape;225;g2bdf2060956_0_74"/>
          <p:cNvSpPr txBox="1"/>
          <p:nvPr/>
        </p:nvSpPr>
        <p:spPr>
          <a:xfrm>
            <a:off x="6151400" y="3487400"/>
            <a:ext cx="377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ulish Medium"/>
                <a:ea typeface="Mulish Medium"/>
                <a:cs typeface="Mulish Medium"/>
                <a:sym typeface="Mulish Medium"/>
              </a:rPr>
              <a:t>[3]</a:t>
            </a:r>
            <a:endParaRPr sz="1200">
              <a:solidFill>
                <a:schemeClr val="dk1"/>
              </a:solidFill>
              <a:latin typeface="Mulish Medium"/>
              <a:ea typeface="Mulish Medium"/>
              <a:cs typeface="Mulish Medium"/>
              <a:sym typeface="Mulish Medium"/>
            </a:endParaRPr>
          </a:p>
        </p:txBody>
      </p:sp>
      <p:sp>
        <p:nvSpPr>
          <p:cNvPr id="226" name="Google Shape;226;g2bdf2060956_0_74"/>
          <p:cNvSpPr txBox="1"/>
          <p:nvPr/>
        </p:nvSpPr>
        <p:spPr>
          <a:xfrm>
            <a:off x="4095400" y="4652225"/>
            <a:ext cx="377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Mulish Medium"/>
                <a:ea typeface="Mulish Medium"/>
                <a:cs typeface="Mulish Medium"/>
                <a:sym typeface="Mulish Medium"/>
              </a:rPr>
              <a:t>[4]</a:t>
            </a:r>
            <a:endParaRPr sz="1200">
              <a:solidFill>
                <a:schemeClr val="dk1"/>
              </a:solidFill>
              <a:latin typeface="Mulish Medium"/>
              <a:ea typeface="Mulish Medium"/>
              <a:cs typeface="Mulish Medium"/>
              <a:sym typeface="Mulish Medium"/>
            </a:endParaRPr>
          </a:p>
        </p:txBody>
      </p:sp>
      <p:pic>
        <p:nvPicPr>
          <p:cNvPr id="227" name="Google Shape;227;g2bdf2060956_0_74"/>
          <p:cNvPicPr preferRelativeResize="0"/>
          <p:nvPr/>
        </p:nvPicPr>
        <p:blipFill>
          <a:blip r:embed="rId6">
            <a:alphaModFix/>
          </a:blip>
          <a:stretch>
            <a:fillRect/>
          </a:stretch>
        </p:blipFill>
        <p:spPr>
          <a:xfrm>
            <a:off x="4185575" y="2865869"/>
            <a:ext cx="2402225" cy="504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2bd11f867c5_0_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and Supporting Data</a:t>
            </a:r>
            <a:endParaRPr/>
          </a:p>
          <a:p>
            <a:pPr marL="0" lvl="0" indent="0" algn="l" rtl="0">
              <a:spcBef>
                <a:spcPts val="0"/>
              </a:spcBef>
              <a:spcAft>
                <a:spcPts val="0"/>
              </a:spcAft>
              <a:buNone/>
            </a:pPr>
            <a:endParaRPr/>
          </a:p>
        </p:txBody>
      </p:sp>
      <p:sp>
        <p:nvSpPr>
          <p:cNvPr id="233" name="Google Shape;233;g2bd11f867c5_0_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The primary source of data for this project is the </a:t>
            </a:r>
            <a:r>
              <a:rPr lang="en" b="1" u="sng">
                <a:solidFill>
                  <a:schemeClr val="hlink"/>
                </a:solidFill>
                <a:latin typeface="Mulish"/>
                <a:ea typeface="Mulish"/>
                <a:cs typeface="Mulish"/>
                <a:sym typeface="Mulish"/>
                <a:hlinkClick r:id="rId3"/>
              </a:rPr>
              <a:t>NYC Trip &amp; Limousine Commission</a:t>
            </a:r>
            <a:r>
              <a:rPr lang="en" b="1">
                <a:latin typeface="Mulish"/>
                <a:ea typeface="Mulish"/>
                <a:cs typeface="Mulish"/>
                <a:sym typeface="Mulish"/>
              </a:rPr>
              <a:t> (TLC) </a:t>
            </a:r>
            <a:r>
              <a:rPr lang="en"/>
              <a:t>data for yellow taxi cab records:</a:t>
            </a:r>
            <a:endParaRPr/>
          </a:p>
          <a:p>
            <a:pPr marL="914400" lvl="1" indent="-304800" algn="l" rtl="0">
              <a:spcBef>
                <a:spcPts val="0"/>
              </a:spcBef>
              <a:spcAft>
                <a:spcPts val="0"/>
              </a:spcAft>
              <a:buSzPts val="1200"/>
              <a:buChar char="➢"/>
            </a:pPr>
            <a:r>
              <a:rPr lang="en"/>
              <a:t>We examined </a:t>
            </a:r>
            <a:r>
              <a:rPr lang="en" b="1">
                <a:latin typeface="Mulish"/>
                <a:ea typeface="Mulish"/>
                <a:cs typeface="Mulish"/>
                <a:sym typeface="Mulish"/>
              </a:rPr>
              <a:t>four years of data (2020-2023)</a:t>
            </a:r>
            <a:r>
              <a:rPr lang="en"/>
              <a:t>, with approximately </a:t>
            </a:r>
            <a:r>
              <a:rPr lang="en" b="1">
                <a:latin typeface="Mulish"/>
                <a:ea typeface="Mulish"/>
                <a:cs typeface="Mulish"/>
                <a:sym typeface="Mulish"/>
              </a:rPr>
              <a:t>12.2 million</a:t>
            </a:r>
            <a:r>
              <a:rPr lang="en"/>
              <a:t> total records</a:t>
            </a:r>
            <a:endParaRPr/>
          </a:p>
          <a:p>
            <a:pPr marL="914400" lvl="1" indent="-304800" algn="l" rtl="0">
              <a:spcBef>
                <a:spcPts val="0"/>
              </a:spcBef>
              <a:spcAft>
                <a:spcPts val="0"/>
              </a:spcAft>
              <a:buSzPts val="1200"/>
              <a:buChar char="➢"/>
            </a:pPr>
            <a:r>
              <a:rPr lang="en"/>
              <a:t>Raw data contained </a:t>
            </a:r>
            <a:r>
              <a:rPr lang="en" b="1">
                <a:latin typeface="Mulish"/>
                <a:ea typeface="Mulish"/>
                <a:cs typeface="Mulish"/>
                <a:sym typeface="Mulish"/>
              </a:rPr>
              <a:t>nineteen features</a:t>
            </a:r>
            <a:r>
              <a:rPr lang="en"/>
              <a:t> pertaining to:</a:t>
            </a:r>
            <a:endParaRPr/>
          </a:p>
          <a:p>
            <a:pPr marL="1371600" lvl="2" indent="-304800" algn="l" rtl="0">
              <a:spcBef>
                <a:spcPts val="0"/>
              </a:spcBef>
              <a:spcAft>
                <a:spcPts val="0"/>
              </a:spcAft>
              <a:buSzPts val="1200"/>
              <a:buChar char="■"/>
            </a:pPr>
            <a:r>
              <a:rPr lang="en"/>
              <a:t>Trip date and duration</a:t>
            </a:r>
            <a:endParaRPr/>
          </a:p>
          <a:p>
            <a:pPr marL="1371600" lvl="2" indent="-304800" algn="l" rtl="0">
              <a:spcBef>
                <a:spcPts val="0"/>
              </a:spcBef>
              <a:spcAft>
                <a:spcPts val="0"/>
              </a:spcAft>
              <a:buSzPts val="1200"/>
              <a:buChar char="■"/>
            </a:pPr>
            <a:r>
              <a:rPr lang="en"/>
              <a:t>Starting and ending location </a:t>
            </a:r>
            <a:endParaRPr/>
          </a:p>
          <a:p>
            <a:pPr marL="1371600" lvl="2" indent="-304800" algn="l" rtl="0">
              <a:spcBef>
                <a:spcPts val="0"/>
              </a:spcBef>
              <a:spcAft>
                <a:spcPts val="0"/>
              </a:spcAft>
              <a:buSzPts val="1200"/>
              <a:buChar char="■"/>
            </a:pPr>
            <a:r>
              <a:rPr lang="en"/>
              <a:t>Base rate and associated surcharges and fees</a:t>
            </a:r>
            <a:endParaRPr/>
          </a:p>
          <a:p>
            <a:pPr marL="1371600" lvl="2" indent="-304800" algn="l" rtl="0">
              <a:spcBef>
                <a:spcPts val="0"/>
              </a:spcBef>
              <a:spcAft>
                <a:spcPts val="0"/>
              </a:spcAft>
              <a:buSzPts val="1200"/>
              <a:buChar char="■"/>
            </a:pPr>
            <a:r>
              <a:rPr lang="en"/>
              <a:t>Total ride cost with tip</a:t>
            </a:r>
            <a:endParaRPr/>
          </a:p>
          <a:p>
            <a:pPr marL="1371600" lvl="2" indent="-304800" algn="l" rtl="0">
              <a:spcBef>
                <a:spcPts val="0"/>
              </a:spcBef>
              <a:spcAft>
                <a:spcPts val="0"/>
              </a:spcAft>
              <a:buSzPts val="1200"/>
              <a:buChar char="■"/>
            </a:pPr>
            <a:r>
              <a:rPr lang="en"/>
              <a:t>Taxi cab computer vendor</a:t>
            </a:r>
            <a:r>
              <a:rPr lang="en" b="1">
                <a:latin typeface="Mulish"/>
                <a:ea typeface="Mulish"/>
                <a:cs typeface="Mulish"/>
                <a:sym typeface="Mulish"/>
              </a:rPr>
              <a:t> </a:t>
            </a:r>
            <a:endParaRPr b="1">
              <a:latin typeface="Mulish"/>
              <a:ea typeface="Mulish"/>
              <a:cs typeface="Mulish"/>
              <a:sym typeface="Mulish"/>
            </a:endParaRPr>
          </a:p>
          <a:p>
            <a:pPr marL="457200" lvl="0" indent="-304800" algn="l" rtl="0">
              <a:spcBef>
                <a:spcPts val="0"/>
              </a:spcBef>
              <a:spcAft>
                <a:spcPts val="0"/>
              </a:spcAft>
              <a:buSzPts val="1200"/>
              <a:buChar char="❖"/>
            </a:pPr>
            <a:r>
              <a:rPr lang="en"/>
              <a:t>Supporting data:</a:t>
            </a:r>
            <a:endParaRPr/>
          </a:p>
          <a:p>
            <a:pPr marL="914400" lvl="1" indent="-304800" algn="l" rtl="0">
              <a:spcBef>
                <a:spcPts val="0"/>
              </a:spcBef>
              <a:spcAft>
                <a:spcPts val="0"/>
              </a:spcAft>
              <a:buSzPts val="1200"/>
              <a:buChar char="➢"/>
            </a:pPr>
            <a:r>
              <a:rPr lang="en" b="1" u="sng">
                <a:solidFill>
                  <a:schemeClr val="hlink"/>
                </a:solidFill>
                <a:latin typeface="Mulish"/>
                <a:ea typeface="Mulish"/>
                <a:cs typeface="Mulish"/>
                <a:sym typeface="Mulish"/>
                <a:hlinkClick r:id="rId4"/>
              </a:rPr>
              <a:t>NYC Taxi Zones</a:t>
            </a:r>
            <a:r>
              <a:rPr lang="en" b="1">
                <a:latin typeface="Mulish"/>
                <a:ea typeface="Mulish"/>
                <a:cs typeface="Mulish"/>
                <a:sym typeface="Mulish"/>
              </a:rPr>
              <a:t> </a:t>
            </a:r>
            <a:r>
              <a:rPr lang="en"/>
              <a:t>from NYC OpenData: Data maps the NYC Taxi Zones to the LocationIDs feature found in the raw taxi record data</a:t>
            </a:r>
            <a:endParaRPr/>
          </a:p>
          <a:p>
            <a:pPr marL="914400" lvl="1" indent="-304800" algn="l" rtl="0">
              <a:spcBef>
                <a:spcPts val="0"/>
              </a:spcBef>
              <a:spcAft>
                <a:spcPts val="0"/>
              </a:spcAft>
              <a:buSzPts val="1200"/>
              <a:buChar char="➢"/>
            </a:pPr>
            <a:r>
              <a:rPr lang="en" b="1">
                <a:latin typeface="Mulish"/>
                <a:ea typeface="Mulish"/>
                <a:cs typeface="Mulish"/>
                <a:sym typeface="Mulish"/>
              </a:rPr>
              <a:t>USFederalHolidayCalendar</a:t>
            </a:r>
            <a:r>
              <a:rPr lang="en"/>
              <a:t> import through Pandas library: Used to compare to the datetime features to determine if a taxi trip took place on a federal holiday</a:t>
            </a:r>
            <a:endParaRPr/>
          </a:p>
          <a:p>
            <a:pPr marL="914400" lvl="1" indent="-304800" algn="l" rtl="0">
              <a:spcBef>
                <a:spcPts val="0"/>
              </a:spcBef>
              <a:spcAft>
                <a:spcPts val="0"/>
              </a:spcAft>
              <a:buSzPts val="1200"/>
              <a:buChar char="➢"/>
            </a:pPr>
            <a:r>
              <a:rPr lang="en" b="1">
                <a:latin typeface="Mulish"/>
                <a:ea typeface="Mulish"/>
                <a:cs typeface="Mulish"/>
                <a:sym typeface="Mulish"/>
              </a:rPr>
              <a:t>Yellow Trips Data Dictionary</a:t>
            </a:r>
            <a:r>
              <a:rPr lang="en"/>
              <a:t> from the NYC TLC: Used to both understand the data as well as as to assign names to categorical columns (i.e. payment method, vendor name, rate name)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bdd6e5e88e_0_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Dimensions</a:t>
            </a:r>
            <a:endParaRPr/>
          </a:p>
        </p:txBody>
      </p:sp>
      <p:sp>
        <p:nvSpPr>
          <p:cNvPr id="239" name="Google Shape;239;g2bdd6e5e88e_0_0"/>
          <p:cNvSpPr txBox="1">
            <a:spLocks noGrp="1"/>
          </p:cNvSpPr>
          <p:nvPr>
            <p:ph type="subTitle" idx="1"/>
          </p:nvPr>
        </p:nvSpPr>
        <p:spPr>
          <a:xfrm>
            <a:off x="4309052" y="1597875"/>
            <a:ext cx="4114800" cy="33729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Font typeface="Mulish Light"/>
              <a:buChar char="❖"/>
            </a:pPr>
            <a:r>
              <a:rPr lang="en">
                <a:latin typeface="Mulish"/>
                <a:ea typeface="Mulish"/>
                <a:cs typeface="Mulish"/>
                <a:sym typeface="Mulish"/>
              </a:rPr>
              <a:t>pickup_zone</a:t>
            </a:r>
            <a:endParaRPr>
              <a:latin typeface="Mulish"/>
              <a:ea typeface="Mulish"/>
              <a:cs typeface="Mulish"/>
              <a:sym typeface="Mulish"/>
            </a:endParaRPr>
          </a:p>
          <a:p>
            <a:pPr marL="457200" lvl="0" indent="-304800" algn="l" rtl="0">
              <a:lnSpc>
                <a:spcPct val="115000"/>
              </a:lnSpc>
              <a:spcBef>
                <a:spcPts val="0"/>
              </a:spcBef>
              <a:spcAft>
                <a:spcPts val="0"/>
              </a:spcAft>
              <a:buSzPts val="1200"/>
              <a:buFont typeface="Mulish Light"/>
              <a:buChar char="❖"/>
            </a:pPr>
            <a:r>
              <a:rPr lang="en">
                <a:latin typeface="Mulish"/>
                <a:ea typeface="Mulish"/>
                <a:cs typeface="Mulish"/>
                <a:sym typeface="Mulish"/>
              </a:rPr>
              <a:t>pickup_borough</a:t>
            </a:r>
            <a:endParaRPr>
              <a:latin typeface="Mulish"/>
              <a:ea typeface="Mulish"/>
              <a:cs typeface="Mulish"/>
              <a:sym typeface="Mulish"/>
            </a:endParaRPr>
          </a:p>
          <a:p>
            <a:pPr marL="457200" lvl="0" indent="-304800" algn="l" rtl="0">
              <a:lnSpc>
                <a:spcPct val="115000"/>
              </a:lnSpc>
              <a:spcBef>
                <a:spcPts val="0"/>
              </a:spcBef>
              <a:spcAft>
                <a:spcPts val="0"/>
              </a:spcAft>
              <a:buSzPts val="1200"/>
              <a:buFont typeface="Mulish Light"/>
              <a:buChar char="❖"/>
            </a:pPr>
            <a:r>
              <a:rPr lang="en">
                <a:latin typeface="Mulish"/>
                <a:ea typeface="Mulish"/>
                <a:cs typeface="Mulish"/>
                <a:sym typeface="Mulish"/>
              </a:rPr>
              <a:t>dropoff_zone</a:t>
            </a:r>
            <a:endParaRPr>
              <a:latin typeface="Mulish"/>
              <a:ea typeface="Mulish"/>
              <a:cs typeface="Mulish"/>
              <a:sym typeface="Mulish"/>
            </a:endParaRPr>
          </a:p>
          <a:p>
            <a:pPr marL="457200" lvl="0" indent="-304800" algn="l" rtl="0">
              <a:lnSpc>
                <a:spcPct val="115000"/>
              </a:lnSpc>
              <a:spcBef>
                <a:spcPts val="0"/>
              </a:spcBef>
              <a:spcAft>
                <a:spcPts val="0"/>
              </a:spcAft>
              <a:buSzPts val="1200"/>
              <a:buFont typeface="Mulish Light"/>
              <a:buChar char="❖"/>
            </a:pPr>
            <a:r>
              <a:rPr lang="en">
                <a:latin typeface="Mulish"/>
                <a:ea typeface="Mulish"/>
                <a:cs typeface="Mulish"/>
                <a:sym typeface="Mulish"/>
              </a:rPr>
              <a:t>dropoff_borough</a:t>
            </a:r>
            <a:endParaRPr>
              <a:latin typeface="Mulish"/>
              <a:ea typeface="Mulish"/>
              <a:cs typeface="Mulish"/>
              <a:sym typeface="Mulish"/>
            </a:endParaRPr>
          </a:p>
          <a:p>
            <a:pPr marL="457200" lvl="0" indent="-304800" algn="l" rtl="0">
              <a:lnSpc>
                <a:spcPct val="115000"/>
              </a:lnSpc>
              <a:spcBef>
                <a:spcPts val="0"/>
              </a:spcBef>
              <a:spcAft>
                <a:spcPts val="0"/>
              </a:spcAft>
              <a:buSzPts val="1200"/>
              <a:buFont typeface="Mulish Light"/>
              <a:buChar char="❖"/>
            </a:pPr>
            <a:r>
              <a:rPr lang="en">
                <a:latin typeface="Mulish"/>
                <a:ea typeface="Mulish"/>
                <a:cs typeface="Mulish"/>
                <a:sym typeface="Mulish"/>
              </a:rPr>
              <a:t>vendor_name</a:t>
            </a:r>
            <a:endParaRPr>
              <a:latin typeface="Mulish"/>
              <a:ea typeface="Mulish"/>
              <a:cs typeface="Mulish"/>
              <a:sym typeface="Mulish"/>
            </a:endParaRPr>
          </a:p>
          <a:p>
            <a:pPr marL="457200" lvl="0" indent="-304800" algn="l" rtl="0">
              <a:lnSpc>
                <a:spcPct val="115000"/>
              </a:lnSpc>
              <a:spcBef>
                <a:spcPts val="0"/>
              </a:spcBef>
              <a:spcAft>
                <a:spcPts val="0"/>
              </a:spcAft>
              <a:buSzPts val="1200"/>
              <a:buFont typeface="Mulish Light"/>
              <a:buChar char="❖"/>
            </a:pPr>
            <a:r>
              <a:rPr lang="en">
                <a:latin typeface="Mulish"/>
                <a:ea typeface="Mulish"/>
                <a:cs typeface="Mulish"/>
                <a:sym typeface="Mulish"/>
              </a:rPr>
              <a:t>rate_code_name</a:t>
            </a:r>
            <a:endParaRPr>
              <a:latin typeface="Mulish"/>
              <a:ea typeface="Mulish"/>
              <a:cs typeface="Mulish"/>
              <a:sym typeface="Mulish"/>
            </a:endParaRPr>
          </a:p>
          <a:p>
            <a:pPr marL="457200" lvl="0" indent="-304800" algn="l" rtl="0">
              <a:lnSpc>
                <a:spcPct val="115000"/>
              </a:lnSpc>
              <a:spcBef>
                <a:spcPts val="0"/>
              </a:spcBef>
              <a:spcAft>
                <a:spcPts val="0"/>
              </a:spcAft>
              <a:buSzPts val="1200"/>
              <a:buFont typeface="Mulish Light"/>
              <a:buChar char="❖"/>
            </a:pPr>
            <a:r>
              <a:rPr lang="en">
                <a:latin typeface="Mulish"/>
                <a:ea typeface="Mulish"/>
                <a:cs typeface="Mulish"/>
                <a:sym typeface="Mulish"/>
              </a:rPr>
              <a:t>payment_type_name</a:t>
            </a:r>
            <a:endParaRPr>
              <a:latin typeface="Mulish"/>
              <a:ea typeface="Mulish"/>
              <a:cs typeface="Mulish"/>
              <a:sym typeface="Mulish"/>
            </a:endParaRPr>
          </a:p>
          <a:p>
            <a:pPr marL="457200" lvl="0" indent="-304800" algn="l" rtl="0">
              <a:lnSpc>
                <a:spcPct val="150000"/>
              </a:lnSpc>
              <a:spcBef>
                <a:spcPts val="0"/>
              </a:spcBef>
              <a:spcAft>
                <a:spcPts val="0"/>
              </a:spcAft>
              <a:buSzPts val="1200"/>
              <a:buFont typeface="Mulish"/>
              <a:buChar char="❖"/>
            </a:pPr>
            <a:r>
              <a:rPr lang="en"/>
              <a:t>day_of_week</a:t>
            </a:r>
            <a:r>
              <a:rPr lang="en" b="1">
                <a:latin typeface="Mulish"/>
                <a:ea typeface="Mulish"/>
                <a:cs typeface="Mulish"/>
                <a:sym typeface="Mulish"/>
              </a:rPr>
              <a:t>: </a:t>
            </a:r>
            <a:r>
              <a:rPr lang="en"/>
              <a:t>Utilized dayofweek function</a:t>
            </a:r>
            <a:endParaRPr>
              <a:latin typeface="Mulish"/>
              <a:ea typeface="Mulish"/>
              <a:cs typeface="Mulish"/>
              <a:sym typeface="Mulish"/>
            </a:endParaRPr>
          </a:p>
          <a:p>
            <a:pPr marL="457200" lvl="0" indent="-304800" algn="l" rtl="0">
              <a:lnSpc>
                <a:spcPct val="150000"/>
              </a:lnSpc>
              <a:spcBef>
                <a:spcPts val="0"/>
              </a:spcBef>
              <a:spcAft>
                <a:spcPts val="0"/>
              </a:spcAft>
              <a:buSzPts val="1200"/>
              <a:buFont typeface="Nunito Light"/>
              <a:buChar char="❖"/>
            </a:pPr>
            <a:r>
              <a:rPr lang="en">
                <a:latin typeface="Mulish"/>
                <a:ea typeface="Mulish"/>
                <a:cs typeface="Mulish"/>
                <a:sym typeface="Mulish"/>
              </a:rPr>
              <a:t>Is Holiday: </a:t>
            </a:r>
            <a:r>
              <a:rPr lang="en"/>
              <a:t>Import USFederalHolidayCalendar library through Pandas</a:t>
            </a:r>
            <a:endParaRPr/>
          </a:p>
        </p:txBody>
      </p:sp>
      <p:sp>
        <p:nvSpPr>
          <p:cNvPr id="240" name="Google Shape;240;g2bdd6e5e88e_0_0"/>
          <p:cNvSpPr txBox="1">
            <a:spLocks noGrp="1"/>
          </p:cNvSpPr>
          <p:nvPr>
            <p:ph type="subTitle" idx="2"/>
          </p:nvPr>
        </p:nvSpPr>
        <p:spPr>
          <a:xfrm>
            <a:off x="274950" y="1597875"/>
            <a:ext cx="3805500" cy="33729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Nunito Light"/>
              <a:buChar char="❖"/>
            </a:pPr>
            <a:r>
              <a:rPr lang="en" b="1">
                <a:latin typeface="Mulish"/>
                <a:ea typeface="Mulish"/>
                <a:cs typeface="Mulish"/>
                <a:sym typeface="Mulish"/>
              </a:rPr>
              <a:t>trip_time_minutes: </a:t>
            </a:r>
            <a:r>
              <a:rPr lang="en"/>
              <a:t>trip_dime.dt.total_seconds() / 60</a:t>
            </a:r>
            <a:endParaRPr/>
          </a:p>
          <a:p>
            <a:pPr marL="457200" lvl="0" indent="-304800" algn="l" rtl="0">
              <a:lnSpc>
                <a:spcPct val="150000"/>
              </a:lnSpc>
              <a:spcBef>
                <a:spcPts val="0"/>
              </a:spcBef>
              <a:spcAft>
                <a:spcPts val="0"/>
              </a:spcAft>
              <a:buSzPts val="1200"/>
              <a:buFont typeface="Nunito Light"/>
              <a:buChar char="❖"/>
            </a:pPr>
            <a:r>
              <a:rPr lang="en" b="1">
                <a:latin typeface="Mulish"/>
                <a:ea typeface="Mulish"/>
                <a:cs typeface="Mulish"/>
                <a:sym typeface="Mulish"/>
              </a:rPr>
              <a:t>fare_per_minute: </a:t>
            </a:r>
            <a:r>
              <a:rPr lang="en"/>
              <a:t>fare_amount / trip_time_minutes</a:t>
            </a:r>
            <a:endParaRPr/>
          </a:p>
          <a:p>
            <a:pPr marL="457200" lvl="0" indent="-304800" algn="l" rtl="0">
              <a:lnSpc>
                <a:spcPct val="150000"/>
              </a:lnSpc>
              <a:spcBef>
                <a:spcPts val="0"/>
              </a:spcBef>
              <a:spcAft>
                <a:spcPts val="0"/>
              </a:spcAft>
              <a:buSzPts val="1200"/>
              <a:buFont typeface="Nunito Light"/>
              <a:buChar char="❖"/>
            </a:pPr>
            <a:r>
              <a:rPr lang="en" b="1">
                <a:latin typeface="Mulish"/>
                <a:ea typeface="Mulish"/>
                <a:cs typeface="Mulish"/>
                <a:sym typeface="Mulish"/>
              </a:rPr>
              <a:t>tip_per_minute: </a:t>
            </a:r>
            <a:r>
              <a:rPr lang="en"/>
              <a:t>tip_amount / trip_time_minutes</a:t>
            </a:r>
            <a:endParaRPr/>
          </a:p>
          <a:p>
            <a:pPr marL="457200" lvl="0" indent="-304800" algn="l" rtl="0">
              <a:lnSpc>
                <a:spcPct val="150000"/>
              </a:lnSpc>
              <a:spcBef>
                <a:spcPts val="0"/>
              </a:spcBef>
              <a:spcAft>
                <a:spcPts val="0"/>
              </a:spcAft>
              <a:buSzPts val="1200"/>
              <a:buFont typeface="Nunito Light"/>
              <a:buChar char="❖"/>
            </a:pPr>
            <a:r>
              <a:rPr lang="en" b="1">
                <a:latin typeface="Mulish"/>
                <a:ea typeface="Mulish"/>
                <a:cs typeface="Mulish"/>
                <a:sym typeface="Mulish"/>
              </a:rPr>
              <a:t>tip_percentage: </a:t>
            </a:r>
            <a:r>
              <a:rPr lang="en"/>
              <a:t>tip_amount / total_amount</a:t>
            </a:r>
            <a:endParaRPr/>
          </a:p>
          <a:p>
            <a:pPr marL="457200" lvl="0" indent="-304800" algn="l" rtl="0">
              <a:lnSpc>
                <a:spcPct val="150000"/>
              </a:lnSpc>
              <a:spcBef>
                <a:spcPts val="0"/>
              </a:spcBef>
              <a:spcAft>
                <a:spcPts val="0"/>
              </a:spcAft>
              <a:buSzPts val="1200"/>
              <a:buFont typeface="Nunito Light"/>
              <a:buChar char="❖"/>
            </a:pPr>
            <a:r>
              <a:rPr lang="en" b="1">
                <a:latin typeface="Mulish"/>
                <a:ea typeface="Mulish"/>
                <a:cs typeface="Mulish"/>
                <a:sym typeface="Mulish"/>
              </a:rPr>
              <a:t>avg_mph: </a:t>
            </a:r>
            <a:r>
              <a:rPr lang="en"/>
              <a:t>trip_distance / (trip_time_minutes / 60)</a:t>
            </a:r>
            <a:endParaRPr/>
          </a:p>
          <a:p>
            <a:pPr marL="0" lvl="0" indent="0" algn="l" rtl="0">
              <a:lnSpc>
                <a:spcPct val="150000"/>
              </a:lnSpc>
              <a:spcBef>
                <a:spcPts val="0"/>
              </a:spcBef>
              <a:spcAft>
                <a:spcPts val="0"/>
              </a:spcAft>
              <a:buNone/>
            </a:pPr>
            <a:endParaRPr sz="1000"/>
          </a:p>
        </p:txBody>
      </p:sp>
      <p:sp>
        <p:nvSpPr>
          <p:cNvPr id="241" name="Google Shape;241;g2bdd6e5e88e_0_0"/>
          <p:cNvSpPr txBox="1">
            <a:spLocks noGrp="1"/>
          </p:cNvSpPr>
          <p:nvPr>
            <p:ph type="subTitle" idx="3"/>
          </p:nvPr>
        </p:nvSpPr>
        <p:spPr>
          <a:xfrm>
            <a:off x="503550" y="1028350"/>
            <a:ext cx="3397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Measures</a:t>
            </a:r>
            <a:endParaRPr/>
          </a:p>
        </p:txBody>
      </p:sp>
      <p:sp>
        <p:nvSpPr>
          <p:cNvPr id="242" name="Google Shape;242;g2bdd6e5e88e_0_0"/>
          <p:cNvSpPr txBox="1">
            <a:spLocks noGrp="1"/>
          </p:cNvSpPr>
          <p:nvPr>
            <p:ph type="subTitle" idx="4"/>
          </p:nvPr>
        </p:nvSpPr>
        <p:spPr>
          <a:xfrm>
            <a:off x="5026775" y="1028350"/>
            <a:ext cx="3397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Categorical</a:t>
            </a:r>
            <a:endParaRPr/>
          </a:p>
        </p:txBody>
      </p:sp>
      <p:pic>
        <p:nvPicPr>
          <p:cNvPr id="243" name="Google Shape;243;g2bdd6e5e88e_0_0"/>
          <p:cNvPicPr preferRelativeResize="0"/>
          <p:nvPr/>
        </p:nvPicPr>
        <p:blipFill>
          <a:blip r:embed="rId3">
            <a:alphaModFix/>
          </a:blip>
          <a:stretch>
            <a:fillRect/>
          </a:stretch>
        </p:blipFill>
        <p:spPr>
          <a:xfrm>
            <a:off x="103125" y="402725"/>
            <a:ext cx="657300" cy="657300"/>
          </a:xfrm>
          <a:prstGeom prst="rect">
            <a:avLst/>
          </a:prstGeom>
          <a:noFill/>
          <a:ln>
            <a:noFill/>
          </a:ln>
        </p:spPr>
      </p:pic>
    </p:spTree>
  </p:cSld>
  <p:clrMapOvr>
    <a:masterClrMapping/>
  </p:clrMapOvr>
</p:sld>
</file>

<file path=ppt/theme/theme1.xml><?xml version="1.0" encoding="utf-8"?>
<a:theme xmlns:a="http://schemas.openxmlformats.org/drawingml/2006/main" name="Business Innovation Plan by Slidesgo">
  <a:themeElements>
    <a:clrScheme name="Simple Light">
      <a:dk1>
        <a:srgbClr val="152F4D"/>
      </a:dk1>
      <a:lt1>
        <a:srgbClr val="F8F7F7"/>
      </a:lt1>
      <a:dk2>
        <a:srgbClr val="EC603C"/>
      </a:dk2>
      <a:lt2>
        <a:srgbClr val="FBC578"/>
      </a:lt2>
      <a:accent1>
        <a:srgbClr val="0A5781"/>
      </a:accent1>
      <a:accent2>
        <a:srgbClr val="274270"/>
      </a:accent2>
      <a:accent3>
        <a:srgbClr val="7A9AD0"/>
      </a:accent3>
      <a:accent4>
        <a:srgbClr val="D7DFEE"/>
      </a:accent4>
      <a:accent5>
        <a:srgbClr val="D9D9D9"/>
      </a:accent5>
      <a:accent6>
        <a:srgbClr val="FFFFFF"/>
      </a:accent6>
      <a:hlink>
        <a:srgbClr val="152F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2029</Words>
  <Application>Microsoft Macintosh PowerPoint</Application>
  <PresentationFormat>On-screen Show (16:9)</PresentationFormat>
  <Paragraphs>280</Paragraphs>
  <Slides>39</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Nunito Light</vt:lpstr>
      <vt:lpstr>Oswald Medium</vt:lpstr>
      <vt:lpstr>Raleway</vt:lpstr>
      <vt:lpstr>Oswald Light</vt:lpstr>
      <vt:lpstr>Mulish Medium</vt:lpstr>
      <vt:lpstr>Oswald</vt:lpstr>
      <vt:lpstr>Mulish</vt:lpstr>
      <vt:lpstr>Arial</vt:lpstr>
      <vt:lpstr>Anaheim</vt:lpstr>
      <vt:lpstr>Mulish Light</vt:lpstr>
      <vt:lpstr>Business Innovation Plan by Slidesgo</vt:lpstr>
      <vt:lpstr>Cab Capital Consulting</vt:lpstr>
      <vt:lpstr>Table of Contents</vt:lpstr>
      <vt:lpstr>Introduction and Business Requirements</vt:lpstr>
      <vt:lpstr>PowerPoint Presentation</vt:lpstr>
      <vt:lpstr>Project Objectives</vt:lpstr>
      <vt:lpstr>Tools and Data Requirements/Sources</vt:lpstr>
      <vt:lpstr>Software Tools </vt:lpstr>
      <vt:lpstr>Source and Supporting Data </vt:lpstr>
      <vt:lpstr>New Dimensions</vt:lpstr>
      <vt:lpstr>ETL Methodologies</vt:lpstr>
      <vt:lpstr>PowerPoint Presentation</vt:lpstr>
      <vt:lpstr>Cleaning Scripts</vt:lpstr>
      <vt:lpstr>New Dimensions Script</vt:lpstr>
      <vt:lpstr>PowerPoint Presentation</vt:lpstr>
      <vt:lpstr>Incremental Update of the Data Warehouse </vt:lpstr>
      <vt:lpstr>Data Warehouse and Star Schema</vt:lpstr>
      <vt:lpstr>Data Warehouse Creation</vt:lpstr>
      <vt:lpstr>PowerPoint Presentation</vt:lpstr>
      <vt:lpstr>Business Intelligence Queries and Data Visualization with Tableau</vt:lpstr>
      <vt:lpstr>Rollup Operation: Total Rides and Total Revenue by Year</vt:lpstr>
      <vt:lpstr>Store and Forward Analysis</vt:lpstr>
      <vt:lpstr>PowerPoint Presentation</vt:lpstr>
      <vt:lpstr>Day &amp; Hour Average Revenue &amp; Trips</vt:lpstr>
      <vt:lpstr>PowerPoint Presentation</vt:lpstr>
      <vt:lpstr>Highest Demand</vt:lpstr>
      <vt:lpstr>PowerPoint Presentation</vt:lpstr>
      <vt:lpstr>PowerPoint Presentation</vt:lpstr>
      <vt:lpstr>PowerPoint Presentation</vt:lpstr>
      <vt:lpstr>Tipping Rate vs. Tip Amount</vt:lpstr>
      <vt:lpstr>PowerPoint Presentation</vt:lpstr>
      <vt:lpstr>Impact on End Users</vt:lpstr>
      <vt:lpstr>Thank you!</vt:lpstr>
      <vt:lpstr>Appendix</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Louis Labellarte</cp:lastModifiedBy>
  <cp:revision>1</cp:revision>
  <dcterms:modified xsi:type="dcterms:W3CDTF">2024-09-06T04:41:21Z</dcterms:modified>
</cp:coreProperties>
</file>